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7"/>
  </p:notesMasterIdLst>
  <p:handoutMasterIdLst>
    <p:handoutMasterId r:id="rId88"/>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440" r:id="rId16"/>
    <p:sldId id="441" r:id="rId17"/>
    <p:sldId id="415" r:id="rId18"/>
    <p:sldId id="366" r:id="rId19"/>
    <p:sldId id="367" r:id="rId20"/>
    <p:sldId id="376" r:id="rId21"/>
    <p:sldId id="370" r:id="rId22"/>
    <p:sldId id="444" r:id="rId23"/>
    <p:sldId id="538" r:id="rId24"/>
    <p:sldId id="539" r:id="rId25"/>
    <p:sldId id="431" r:id="rId26"/>
    <p:sldId id="540" r:id="rId27"/>
    <p:sldId id="534" r:id="rId28"/>
    <p:sldId id="535" r:id="rId29"/>
    <p:sldId id="541" r:id="rId30"/>
    <p:sldId id="542" r:id="rId31"/>
    <p:sldId id="543" r:id="rId32"/>
    <p:sldId id="445" r:id="rId33"/>
    <p:sldId id="377" r:id="rId34"/>
    <p:sldId id="453" r:id="rId35"/>
    <p:sldId id="544" r:id="rId36"/>
    <p:sldId id="545" r:id="rId37"/>
    <p:sldId id="546" r:id="rId38"/>
    <p:sldId id="458" r:id="rId39"/>
    <p:sldId id="381" r:id="rId40"/>
    <p:sldId id="529" r:id="rId41"/>
    <p:sldId id="530" r:id="rId42"/>
    <p:sldId id="548" r:id="rId43"/>
    <p:sldId id="549" r:id="rId44"/>
    <p:sldId id="547" r:id="rId45"/>
    <p:sldId id="550" r:id="rId46"/>
    <p:sldId id="551" r:id="rId47"/>
    <p:sldId id="378" r:id="rId48"/>
    <p:sldId id="557" r:id="rId49"/>
    <p:sldId id="561" r:id="rId50"/>
    <p:sldId id="562" r:id="rId51"/>
    <p:sldId id="460" r:id="rId52"/>
    <p:sldId id="467" r:id="rId53"/>
    <p:sldId id="564" r:id="rId54"/>
    <p:sldId id="563" r:id="rId55"/>
    <p:sldId id="565" r:id="rId56"/>
    <p:sldId id="423" r:id="rId57"/>
    <p:sldId id="471" r:id="rId58"/>
    <p:sldId id="509" r:id="rId59"/>
    <p:sldId id="566" r:id="rId60"/>
    <p:sldId id="387" r:id="rId61"/>
    <p:sldId id="472" r:id="rId62"/>
    <p:sldId id="477" r:id="rId63"/>
    <p:sldId id="479" r:id="rId64"/>
    <p:sldId id="481" r:id="rId65"/>
    <p:sldId id="482" r:id="rId66"/>
    <p:sldId id="484" r:id="rId67"/>
    <p:sldId id="485" r:id="rId68"/>
    <p:sldId id="486" r:id="rId69"/>
    <p:sldId id="487" r:id="rId70"/>
    <p:sldId id="390" r:id="rId71"/>
    <p:sldId id="392" r:id="rId72"/>
    <p:sldId id="511" r:id="rId73"/>
    <p:sldId id="512" r:id="rId74"/>
    <p:sldId id="407" r:id="rId75"/>
    <p:sldId id="513" r:id="rId76"/>
    <p:sldId id="515" r:id="rId77"/>
    <p:sldId id="516" r:id="rId78"/>
    <p:sldId id="537" r:id="rId79"/>
    <p:sldId id="518" r:id="rId80"/>
    <p:sldId id="519" r:id="rId81"/>
    <p:sldId id="520" r:id="rId82"/>
    <p:sldId id="428" r:id="rId83"/>
    <p:sldId id="442" r:id="rId84"/>
    <p:sldId id="443" r:id="rId85"/>
    <p:sldId id="409" r:id="rId8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73"/>
    <p:restoredTop sz="75275"/>
  </p:normalViewPr>
  <p:slideViewPr>
    <p:cSldViewPr>
      <p:cViewPr varScale="1">
        <p:scale>
          <a:sx n="104" d="100"/>
          <a:sy n="104" d="100"/>
        </p:scale>
        <p:origin x="856" y="20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24"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11/1/17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33</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44170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60</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71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78</a:t>
            </a:fld>
            <a:endParaRPr lang="en-US" altLang="en-US"/>
          </a:p>
        </p:txBody>
      </p:sp>
    </p:spTree>
    <p:extLst>
      <p:ext uri="{BB962C8B-B14F-4D97-AF65-F5344CB8AC3E}">
        <p14:creationId xmlns:p14="http://schemas.microsoft.com/office/powerpoint/2010/main" val="18820504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83</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6.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de.pyret.org/editor#share=0BzzMl1BJlJDkVTlPTjlIWFB2aD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ocs.google.com/spreadsheets/d/19m1bUCQo3fCzmSEmWMjTfnmsNIMqiByLytHE0JYtnQM/" TargetMode="External"/><Relationship Id="rId3" Type="http://schemas.openxmlformats.org/officeDocument/2006/relationships/hyperlink" Target="https://code.pyret.org/editor#share=0BzzMl1BJlJDkYkhKMG51VlRiWk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bnZhbE1QSEE0eE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bnZhbE1QSEE0eE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1" Type="http://schemas.openxmlformats.org/officeDocument/2006/relationships/image" Target="../media/image25.tiff"/><Relationship Id="rId12" Type="http://schemas.openxmlformats.org/officeDocument/2006/relationships/image" Target="../media/image26.tiff"/><Relationship Id="rId13"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tiff"/><Relationship Id="rId9" Type="http://schemas.openxmlformats.org/officeDocument/2006/relationships/image" Target="../media/image23.tiff"/><Relationship Id="rId10" Type="http://schemas.openxmlformats.org/officeDocument/2006/relationships/image" Target="../media/image2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1.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code.pyret.org/editor#share=0BzzMl1BJlJDkNF9SSWo4UDVaeXc"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tiff"/><Relationship Id="rId3" Type="http://schemas.openxmlformats.org/officeDocument/2006/relationships/image" Target="../media/image43.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15.emf"/><Relationship Id="rId1" Type="http://schemas.openxmlformats.org/officeDocument/2006/relationships/slideLayout" Target="../slideLayouts/slideLayout11.xml"/><Relationship Id="rId2" Type="http://schemas.openxmlformats.org/officeDocument/2006/relationships/image" Target="../media/image4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VlVBdHFxNWt4SHM"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tiff"/></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tif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 Id="rId3"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smtClean="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1242652" y="2450062"/>
            <a:ext cx="7121562" cy="3722814"/>
            <a:chOff x="1242652" y="2450062"/>
            <a:chExt cx="7121562" cy="3722814"/>
          </a:xfrm>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42652" y="2450062"/>
              <a:ext cx="3490381" cy="3722814"/>
            </a:xfrm>
            <a:prstGeom prst="rect">
              <a:avLst/>
            </a:prstGeom>
            <a:solidFill>
              <a:schemeClr val="tx1"/>
            </a:solidFill>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033" y="2514600"/>
              <a:ext cx="3631181" cy="3299187"/>
            </a:xfrm>
            <a:prstGeom prst="rect">
              <a:avLst/>
            </a:prstGeom>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685800" y="3773303"/>
            <a:ext cx="7899400" cy="2325872"/>
            <a:chOff x="685800" y="3773303"/>
            <a:chExt cx="7899400" cy="2325872"/>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377330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84379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152400" y="1438276"/>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r>
              <a:rPr lang="en-US" altLang="en-US" sz="2400" dirty="0" smtClean="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Introducing </a:t>
            </a:r>
            <a:r>
              <a:rPr lang="en-US" dirty="0" err="1" smtClean="0"/>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Open the </a:t>
            </a:r>
            <a:r>
              <a:rPr lang="en-US" altLang="en-US" dirty="0" smtClean="0">
                <a:latin typeface="Helvetica" charset="0"/>
                <a:ea typeface="ＭＳ Ｐゴシック" charset="-128"/>
                <a:cs typeface="Helvetica" charset="0"/>
                <a:hlinkClick r:id="rId3"/>
              </a:rPr>
              <a:t>Shapes Starter File</a:t>
            </a:r>
            <a:endParaRPr lang="en-US" altLang="en-US" dirty="0" smtClean="0">
              <a:latin typeface="Helvetica" charset="0"/>
              <a:ea typeface="ＭＳ Ｐゴシック" charset="-128"/>
              <a:cs typeface="Helvetica" charset="0"/>
            </a:endParaRPr>
          </a:p>
          <a:p>
            <a:pPr eaLnBrk="1" hangingPunct="1">
              <a:lnSpc>
                <a:spcPct val="200000"/>
              </a:lnSpc>
            </a:pPr>
            <a:r>
              <a:rPr lang="en-US" altLang="en-US" dirty="0" smtClean="0">
                <a:latin typeface="Helvetica" charset="0"/>
                <a:ea typeface="ＭＳ Ｐゴシック" charset="-128"/>
                <a:cs typeface="Helvetica" charset="0"/>
              </a:rPr>
              <a:t>About the Editor</a:t>
            </a:r>
          </a:p>
          <a:p>
            <a:pPr eaLnBrk="1" hangingPunct="1">
              <a:lnSpc>
                <a:spcPct val="200000"/>
              </a:lnSpc>
            </a:pPr>
            <a:r>
              <a:rPr lang="en-US" altLang="en-US" dirty="0" smtClean="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Type </a:t>
            </a:r>
            <a:r>
              <a:rPr lang="en-US" altLang="en-US" dirty="0" smtClean="0">
                <a:latin typeface="Courier New" charset="0"/>
                <a:ea typeface="Courier New" charset="0"/>
                <a:cs typeface="Courier New" charset="0"/>
              </a:rPr>
              <a:t>shapes </a:t>
            </a:r>
            <a:r>
              <a:rPr lang="en-US" altLang="en-US" dirty="0" smtClean="0">
                <a:latin typeface="Helvetica" charset="0"/>
                <a:ea typeface="ＭＳ Ｐゴシック" charset="-128"/>
                <a:cs typeface="Helvetica" charset="0"/>
              </a:rPr>
              <a:t>into the Interactions Area</a:t>
            </a: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smtClean="0">
                <a:latin typeface="Helvetica" charset="0"/>
                <a:ea typeface="ＭＳ Ｐゴシック" charset="-128"/>
                <a:cs typeface="Helvetica" charset="0"/>
              </a:rPr>
              <a:t>Columns Row: Header v.</a:t>
            </a:r>
            <a:r>
              <a:rPr lang="en-US" altLang="en-US" dirty="0" smtClean="0">
                <a:latin typeface="Helvetica" charset="0"/>
                <a:ea typeface="ＭＳ Ｐゴシック" charset="-128"/>
                <a:cs typeface="Helvetica" charset="0"/>
              </a:rPr>
              <a:t> </a:t>
            </a:r>
            <a:r>
              <a:rPr lang="en-US" altLang="en-US" dirty="0" smtClean="0">
                <a:latin typeface="Helvetica" charset="0"/>
                <a:ea typeface="ＭＳ Ｐゴシック" charset="-128"/>
                <a:cs typeface="Helvetica" charset="0"/>
              </a:rPr>
              <a:t>Data rows</a:t>
            </a:r>
          </a:p>
          <a:p>
            <a:pPr eaLnBrk="1" hangingPunct="1">
              <a:lnSpc>
                <a:spcPct val="200000"/>
              </a:lnSpc>
            </a:pPr>
            <a:r>
              <a:rPr lang="en-US" altLang="en-US" dirty="0" smtClean="0">
                <a:latin typeface="Helvetica" charset="0"/>
                <a:ea typeface="ＭＳ Ｐゴシック" charset="-128"/>
                <a:cs typeface="Helvetica" charset="0"/>
              </a:rPr>
              <a:t>Add rows for </a:t>
            </a:r>
            <a:r>
              <a:rPr lang="en-US" altLang="en-US" dirty="0" smtClean="0">
                <a:latin typeface="Courier New" charset="0"/>
                <a:ea typeface="Courier New" charset="0"/>
                <a:cs typeface="Courier New" charset="0"/>
              </a:rPr>
              <a:t>circle</a:t>
            </a:r>
            <a:r>
              <a:rPr lang="en-US" altLang="en-US" dirty="0" smtClean="0">
                <a:latin typeface="Helvetica" charset="0"/>
                <a:ea typeface="ＭＳ Ｐゴシック" charset="-128"/>
                <a:cs typeface="Helvetica" charset="0"/>
              </a:rPr>
              <a:t>, </a:t>
            </a:r>
            <a:r>
              <a:rPr lang="en-US" altLang="en-US" dirty="0" smtClean="0">
                <a:latin typeface="Courier New" charset="0"/>
                <a:ea typeface="Courier New" charset="0"/>
                <a:cs typeface="Courier New" charset="0"/>
              </a:rPr>
              <a:t>ellipse</a:t>
            </a:r>
            <a:r>
              <a:rPr lang="en-US" altLang="en-US" dirty="0" smtClean="0">
                <a:latin typeface="Helvetica" charset="0"/>
                <a:ea typeface="ＭＳ Ｐゴシック" charset="-128"/>
                <a:cs typeface="Helvetica" charset="0"/>
              </a:rPr>
              <a:t> and </a:t>
            </a:r>
            <a:r>
              <a:rPr lang="en-US" altLang="en-US" dirty="0" smtClean="0">
                <a:latin typeface="Courier New" charset="0"/>
                <a:ea typeface="Courier New" charset="0"/>
                <a:cs typeface="Courier New" charset="0"/>
              </a:rPr>
              <a:t>rectangle</a:t>
            </a:r>
            <a:endParaRPr lang="en-US" altLang="en-US" dirty="0">
              <a:latin typeface="Courier New" charset="0"/>
              <a:ea typeface="Courier New" charset="0"/>
              <a:cs typeface="Courier New" charset="0"/>
            </a:endParaRPr>
          </a:p>
          <a:p>
            <a:pPr eaLnBrk="1" hangingPunct="1">
              <a:lnSpc>
                <a:spcPct val="200000"/>
              </a:lnSpc>
            </a:pPr>
            <a:r>
              <a:rPr lang="en-US" altLang="en-US" dirty="0" smtClean="0">
                <a:latin typeface="Helvetica" charset="0"/>
                <a:ea typeface="ＭＳ Ｐゴシック" charset="-128"/>
                <a:cs typeface="Helvetica" charset="0"/>
              </a:rPr>
              <a:t>Columns: Categorical v. Quantitative</a:t>
            </a:r>
          </a:p>
          <a:p>
            <a:pPr lvl="1" eaLnBrk="1" hangingPunct="1">
              <a:lnSpc>
                <a:spcPct val="200000"/>
              </a:lnSpc>
            </a:pPr>
            <a:r>
              <a:rPr lang="en-US" altLang="en-US" dirty="0" smtClean="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smtClean="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smtClean="0">
                <a:latin typeface="Helvetica" charset="0"/>
                <a:ea typeface="ＭＳ Ｐゴシック" charset="-128"/>
                <a:cs typeface="Helvetica" charset="0"/>
              </a:rPr>
              <a:t>Anything in </a:t>
            </a:r>
            <a:r>
              <a:rPr lang="en-US" altLang="en-US" sz="2400" i="1" dirty="0" smtClean="0">
                <a:latin typeface="Helvetica" charset="0"/>
                <a:ea typeface="ＭＳ Ｐゴシック" charset="-128"/>
                <a:cs typeface="Helvetica" charset="0"/>
              </a:rPr>
              <a:t>matching </a:t>
            </a:r>
            <a:r>
              <a:rPr lang="en-US" altLang="en-US" sz="2400" dirty="0" smtClean="0">
                <a:latin typeface="Helvetica" charset="0"/>
                <a:ea typeface="ＭＳ Ｐゴシック" charset="-128"/>
                <a:cs typeface="Helvetica" charset="0"/>
              </a:rPr>
              <a:t>quotes is a string</a:t>
            </a:r>
          </a:p>
          <a:p>
            <a:pPr eaLnBrk="1" hangingPunct="1">
              <a:lnSpc>
                <a:spcPct val="150000"/>
              </a:lnSpc>
            </a:pPr>
            <a:r>
              <a:rPr lang="en-US" altLang="en-US" sz="2400" dirty="0" smtClean="0">
                <a:latin typeface="Helvetica" charset="0"/>
                <a:ea typeface="ＭＳ Ｐゴシック" charset="-128"/>
                <a:cs typeface="Helvetica" charset="0"/>
              </a:rPr>
              <a:t>Operators need spaces around</a:t>
            </a:r>
          </a:p>
          <a:p>
            <a:pPr eaLnBrk="1" hangingPunct="1">
              <a:lnSpc>
                <a:spcPct val="150000"/>
              </a:lnSpc>
            </a:pPr>
            <a:r>
              <a:rPr lang="en-US" altLang="en-US" sz="2400" dirty="0" smtClean="0">
                <a:latin typeface="Helvetica" charset="0"/>
                <a:ea typeface="ＭＳ Ｐゴシック" charset="-128"/>
                <a:cs typeface="Helvetica" charset="0"/>
              </a:rPr>
              <a:t>More than one operator? Use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a:t>
            </a:r>
          </a:p>
          <a:p>
            <a:pPr eaLnBrk="1" hangingPunct="1">
              <a:lnSpc>
                <a:spcPct val="150000"/>
              </a:lnSpc>
            </a:pPr>
            <a:r>
              <a:rPr lang="en-US" altLang="en-US" sz="2400" dirty="0" smtClean="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Booleans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a:t>
            </a:r>
            <a:r>
              <a:rPr lang="en-US" altLang="en-US" sz="2400" dirty="0" smtClean="0">
                <a:latin typeface="Helvetica" charset="0"/>
                <a:ea typeface="ＭＳ Ｐゴシック" charset="-128"/>
                <a:cs typeface="Helvetica" charset="0"/>
              </a:rPr>
              <a:t>4</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The rules for </a:t>
            </a:r>
            <a:r>
              <a:rPr lang="en-US" altLang="en-US" sz="2400" dirty="0" err="1" smtClean="0">
                <a:latin typeface="Helvetica" charset="0"/>
                <a:ea typeface="ＭＳ Ｐゴシック" charset="-128"/>
                <a:cs typeface="Helvetica" charset="0"/>
              </a:rPr>
              <a:t>parens</a:t>
            </a:r>
            <a:r>
              <a:rPr lang="en-US" altLang="en-US" sz="2400" dirty="0" smtClean="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nd</a:t>
            </a:r>
            <a:r>
              <a:rPr lang="en-US" altLang="en-US" sz="2400" dirty="0" smtClean="0">
                <a:latin typeface="Helvetica" charset="0"/>
                <a:ea typeface="Helvetica" charset="0"/>
                <a:cs typeface="Helvetica" charset="0"/>
              </a:rPr>
              <a:t> &amp; </a:t>
            </a:r>
            <a:r>
              <a:rPr lang="en-US" altLang="en-US" sz="2400" dirty="0" smtClean="0">
                <a:latin typeface="Courier New" charset="0"/>
                <a:ea typeface="Courier New" charset="0"/>
                <a:cs typeface="Courier New" charset="0"/>
              </a:rPr>
              <a:t>or</a:t>
            </a:r>
            <a:endParaRPr lang="en-US" altLang="en-US" sz="2400" dirty="0" smtClean="0">
              <a:latin typeface="Courier New" charset="0"/>
              <a:ea typeface="Courier New" charset="0"/>
              <a:cs typeface="Courier New" charset="0"/>
            </a:endParaRPr>
          </a:p>
          <a:p>
            <a:pPr eaLnBrk="1" hangingPunct="1">
              <a:lnSpc>
                <a:spcPct val="150000"/>
              </a:lnSpc>
            </a:pPr>
            <a:r>
              <a:rPr lang="en-US" altLang="en-US" sz="2400" dirty="0" smtClean="0">
                <a:latin typeface="Helvetica" charset="0"/>
                <a:ea typeface="ＭＳ Ｐゴシック" charset="-128"/>
                <a:cs typeface="Helvetica" charset="0"/>
              </a:rPr>
              <a:t>Add a new column called </a:t>
            </a:r>
            <a:r>
              <a:rPr lang="en-US" altLang="en-US" sz="2400" dirty="0" smtClean="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r>
              <a:rPr lang="en-US" altLang="en-US" sz="2000" dirty="0" smtClean="0">
                <a:latin typeface="Helvetica" charset="0"/>
                <a:ea typeface="Helvetica" charset="0"/>
                <a:cs typeface="Helvetica" charset="0"/>
              </a:rPr>
              <a:t>?</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r>
              <a:rPr lang="en-US" sz="2600" dirty="0" smtClean="0"/>
              <a:t>).</a:t>
            </a:r>
          </a:p>
          <a:p>
            <a:pPr marL="0" indent="0">
              <a:buNone/>
            </a:pPr>
            <a:endParaRPr lang="en-US" sz="2600" dirty="0"/>
          </a:p>
          <a:p>
            <a:pPr marL="0" indent="0">
              <a:buNone/>
            </a:pPr>
            <a:r>
              <a:rPr lang="en-US" sz="2600" dirty="0" smtClean="0"/>
              <a:t>What kind of mistakes could we make?</a:t>
            </a:r>
            <a:endParaRPr lang="en-US" sz="2600" dirty="0" smtClean="0"/>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554163"/>
            <a:ext cx="8979877" cy="233203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bg1"/>
                </a:solidFill>
                <a:latin typeface="Helvetica" charset="0"/>
                <a:ea typeface="Helvetica" charset="0"/>
                <a:cs typeface="Helvetica" charset="0"/>
              </a:rPr>
              <a:t>Add a new column called </a:t>
            </a:r>
            <a:r>
              <a:rPr lang="en-US" sz="1900" dirty="0" smtClean="0">
                <a:solidFill>
                  <a:schemeClr val="bg1"/>
                </a:solidFill>
                <a:latin typeface="Courier New" charset="0"/>
                <a:ea typeface="Courier New" charset="0"/>
                <a:cs typeface="Courier New" charset="0"/>
              </a:rPr>
              <a:t>example</a:t>
            </a:r>
            <a:r>
              <a:rPr lang="en-US" sz="1900" dirty="0" smtClean="0">
                <a:solidFill>
                  <a:schemeClr val="bg1"/>
                </a:solidFill>
                <a:latin typeface="Helvetica" charset="0"/>
                <a:ea typeface="Helvetica" charset="0"/>
                <a:cs typeface="Helvetica" charset="0"/>
              </a:rPr>
              <a:t>, and fill in the rows with images!</a:t>
            </a:r>
            <a:endParaRPr lang="en-US" sz="1900" dirty="0" smtClean="0">
              <a:solidFill>
                <a:schemeClr val="bg1"/>
              </a:solidFill>
              <a:latin typeface="Helvetica" charset="0"/>
              <a:ea typeface="Helvetica" charset="0"/>
              <a:cs typeface="Helvetica"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146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5226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46452"/>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a:t>
            </a:r>
            <a:r>
              <a:rPr lang="en-US" dirty="0" smtClean="0">
                <a:latin typeface="Courier New" charset="0"/>
                <a:ea typeface="Courier New" charset="0"/>
                <a:cs typeface="Courier New" charset="0"/>
              </a:rPr>
              <a:t>et-row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304800" y="1554163"/>
            <a:ext cx="8686800" cy="4525962"/>
          </a:xfrm>
        </p:spPr>
        <p:txBody>
          <a:bodyPr/>
          <a:lstStyle/>
          <a:p>
            <a:pPr marL="0" indent="0" eaLnBrk="1" hangingPunct="1">
              <a:lnSpc>
                <a:spcPct val="150000"/>
              </a:lnSpc>
              <a:buNone/>
            </a:pPr>
            <a:r>
              <a:rPr lang="en-US" altLang="en-US" sz="2400" dirty="0" smtClean="0">
                <a:solidFill>
                  <a:schemeClr val="accent1"/>
                </a:solidFill>
                <a:latin typeface="Helvetica" charset="0"/>
                <a:ea typeface="ＭＳ Ｐゴシック" charset="-128"/>
                <a:cs typeface="Helvetica" charset="0"/>
              </a:rPr>
              <a:t>get-row :: (t :: Table, index :: Number) </a:t>
            </a:r>
            <a:r>
              <a:rPr lang="en-US" altLang="en-US" sz="2400" dirty="0" smtClean="0">
                <a:solidFill>
                  <a:schemeClr val="accent1"/>
                </a:solidFill>
                <a:latin typeface="Helvetica" charset="0"/>
                <a:ea typeface="ＭＳ Ｐゴシック" charset="-128"/>
                <a:cs typeface="Helvetica" charset="0"/>
                <a:sym typeface="Wingdings"/>
              </a:rPr>
              <a:t> </a:t>
            </a:r>
            <a:r>
              <a:rPr lang="en-US" altLang="en-US" sz="2400" dirty="0" smtClean="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Index starts at zero, </a:t>
            </a:r>
            <a:r>
              <a:rPr lang="en-US" altLang="en-US" sz="2400" i="1" dirty="0" smtClean="0">
                <a:latin typeface="Helvetica" charset="0"/>
                <a:ea typeface="ＭＳ Ｐゴシック" charset="-128"/>
                <a:cs typeface="Helvetica" charset="0"/>
              </a:rPr>
              <a:t>not one!</a:t>
            </a:r>
            <a:endParaRPr lang="en-US" altLang="en-US" sz="2400" dirty="0" smtClean="0">
              <a:latin typeface="Helvetica" charset="0"/>
              <a:ea typeface="ＭＳ Ｐゴシック" charset="-128"/>
              <a:cs typeface="Helvetica" charset="0"/>
            </a:endParaRPr>
          </a:p>
          <a:p>
            <a:pPr eaLnBrk="1" hangingPunct="1">
              <a:lnSpc>
                <a:spcPct val="150000"/>
              </a:lnSpc>
            </a:pPr>
            <a:r>
              <a:rPr lang="en-US" altLang="en-US" sz="2400" dirty="0" smtClean="0">
                <a:latin typeface="Helvetica" charset="0"/>
                <a:ea typeface="ＭＳ Ｐゴシック" charset="-128"/>
                <a:cs typeface="Helvetica" charset="0"/>
              </a:rPr>
              <a:t>Use get-row to produce the 2</a:t>
            </a:r>
            <a:r>
              <a:rPr lang="en-US" altLang="en-US" sz="2400" baseline="30000" dirty="0" smtClean="0">
                <a:latin typeface="Helvetica" charset="0"/>
                <a:ea typeface="ＭＳ Ｐゴシック" charset="-128"/>
                <a:cs typeface="Helvetica" charset="0"/>
              </a:rPr>
              <a:t>nd</a:t>
            </a:r>
            <a:r>
              <a:rPr lang="en-US" altLang="en-US" sz="2400" dirty="0">
                <a:latin typeface="Helvetica" charset="0"/>
                <a:ea typeface="ＭＳ Ｐゴシック" charset="-128"/>
                <a:cs typeface="Helvetica" charset="0"/>
              </a:rPr>
              <a:t> </a:t>
            </a:r>
            <a:r>
              <a:rPr lang="en-US" altLang="en-US" sz="2400" dirty="0" smtClean="0">
                <a:latin typeface="Helvetica" charset="0"/>
                <a:ea typeface="ＭＳ Ｐゴシック" charset="-128"/>
                <a:cs typeface="Helvetica" charset="0"/>
              </a:rPr>
              <a:t>and 3</a:t>
            </a:r>
            <a:r>
              <a:rPr lang="en-US" altLang="en-US" sz="2400" baseline="30000" dirty="0" smtClean="0">
                <a:latin typeface="Helvetica" charset="0"/>
                <a:ea typeface="ＭＳ Ｐゴシック" charset="-128"/>
                <a:cs typeface="Helvetica" charset="0"/>
              </a:rPr>
              <a:t>rd</a:t>
            </a:r>
            <a:r>
              <a:rPr lang="en-US" altLang="en-US" sz="2400" dirty="0" smtClean="0">
                <a:latin typeface="Helvetica" charset="0"/>
                <a:ea typeface="ＭＳ Ｐゴシック" charset="-128"/>
                <a:cs typeface="Helvetica" charset="0"/>
              </a:rPr>
              <a:t> row of the table</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fade">
                                      <p:cBhvr>
                                        <p:cTn id="15"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Writing </a:t>
            </a:r>
            <a:r>
              <a:rPr lang="en-US" dirty="0" smtClean="0">
                <a:latin typeface="Courier New" charset="0"/>
                <a:ea typeface="Courier New" charset="0"/>
                <a:cs typeface="Courier New" charset="0"/>
              </a:rPr>
              <a:t>examples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marL="0" indent="0" eaLnBrk="1" hangingPunct="1">
              <a:buNone/>
            </a:pPr>
            <a:r>
              <a:rPr lang="en-US" altLang="en-US" sz="2400" b="1" dirty="0" smtClean="0">
                <a:solidFill>
                  <a:schemeClr val="accent1"/>
                </a:solidFill>
                <a:latin typeface="Courier New" charset="0"/>
                <a:ea typeface="Courier New" charset="0"/>
                <a:cs typeface="Courier New" charset="0"/>
              </a:rPr>
              <a:t>example:</a:t>
            </a:r>
          </a:p>
          <a:p>
            <a:pPr marL="0" indent="0" eaLnBrk="1" hangingPunct="1">
              <a:buNone/>
            </a:pP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19) is  5</a:t>
            </a:r>
          </a:p>
          <a:p>
            <a:pPr marL="0" indent="0"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smtClean="0">
                <a:solidFill>
                  <a:schemeClr val="accent1"/>
                </a:solidFill>
                <a:latin typeface="Courier New" charset="0"/>
                <a:ea typeface="Courier New" charset="0"/>
                <a:cs typeface="Courier New" charset="0"/>
              </a:rPr>
              <a:t> </a:t>
            </a:r>
            <a:r>
              <a:rPr lang="en-US" altLang="en-US" sz="2400" dirty="0" err="1" smtClean="0">
                <a:solidFill>
                  <a:schemeClr val="accent1"/>
                </a:solidFill>
                <a:latin typeface="Courier New" charset="0"/>
                <a:ea typeface="Courier New" charset="0"/>
                <a:cs typeface="Courier New" charset="0"/>
              </a:rPr>
              <a:t>num</a:t>
            </a:r>
            <a:r>
              <a:rPr lang="en-US" altLang="en-US" sz="2400" dirty="0" smtClean="0">
                <a:solidFill>
                  <a:schemeClr val="accent1"/>
                </a:solidFill>
                <a:latin typeface="Courier New" charset="0"/>
                <a:ea typeface="Courier New" charset="0"/>
                <a:cs typeface="Courier New" charset="0"/>
              </a:rPr>
              <a:t>-min(5, -2) is -2</a:t>
            </a:r>
            <a:endParaRPr lang="en-US" altLang="en-US" sz="2400" dirty="0">
              <a:solidFill>
                <a:schemeClr val="accent1"/>
              </a:solidFill>
              <a:latin typeface="Courier New" charset="0"/>
              <a:ea typeface="Courier New" charset="0"/>
              <a:cs typeface="Courier New" charset="0"/>
            </a:endParaRPr>
          </a:p>
          <a:p>
            <a:pPr marL="0" indent="0" eaLnBrk="1" hangingPunct="1">
              <a:buNone/>
            </a:pPr>
            <a:r>
              <a:rPr lang="en-US" altLang="en-US" sz="2400" b="1" dirty="0" smtClean="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Example blocks are a way for us to </a:t>
            </a:r>
            <a:r>
              <a:rPr lang="en-US" altLang="en-US" sz="2200" i="1" dirty="0" smtClean="0">
                <a:latin typeface="Helvetica" charset="0"/>
                <a:ea typeface="ＭＳ Ｐゴシック" charset="-128"/>
                <a:cs typeface="Helvetica" charset="0"/>
              </a:rPr>
              <a:t>automatically check our work.</a:t>
            </a:r>
            <a:endParaRPr lang="en-US" altLang="en-US" sz="2200" dirty="0" smtClean="0">
              <a:latin typeface="Helvetica" charset="0"/>
              <a:ea typeface="ＭＳ Ｐゴシック" charset="-128"/>
              <a:cs typeface="Helvetica" charset="0"/>
            </a:endParaRPr>
          </a:p>
          <a:p>
            <a:pPr eaLnBrk="1" hangingPunct="1">
              <a:lnSpc>
                <a:spcPct val="150000"/>
              </a:lnSpc>
            </a:pPr>
            <a:r>
              <a:rPr lang="en-US" altLang="en-US" sz="2200" dirty="0" smtClean="0">
                <a:latin typeface="Helvetica" charset="0"/>
                <a:ea typeface="ＭＳ Ｐゴシック" charset="-128"/>
                <a:cs typeface="Helvetica" charset="0"/>
              </a:rPr>
              <a:t>Add two new examples that use </a:t>
            </a:r>
            <a:r>
              <a:rPr lang="en-US" altLang="en-US" sz="2200" dirty="0" err="1" smtClean="0">
                <a:latin typeface="Courier New" charset="0"/>
                <a:ea typeface="Courier New" charset="0"/>
                <a:cs typeface="Courier New" charset="0"/>
              </a:rPr>
              <a:t>num-sqrt</a:t>
            </a:r>
            <a:endParaRPr lang="en-US" altLang="en-US" sz="2200" dirty="0" smtClean="0">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string-repeat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String, n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Number) </a:t>
            </a:r>
            <a:r>
              <a:rPr lang="en-US" altLang="en-US" sz="2100" b="1" dirty="0">
                <a:solidFill>
                  <a:schemeClr val="accent1"/>
                </a:solidFill>
                <a:latin typeface="Courier New" charset="0"/>
                <a:ea typeface="Courier New" charset="0"/>
                <a:cs typeface="Courier New" charset="0"/>
                <a:sym typeface="Wingdings"/>
              </a:rPr>
              <a:t></a:t>
            </a:r>
            <a:r>
              <a:rPr lang="en-US" altLang="en-US" sz="2100" b="1" dirty="0">
                <a:solidFill>
                  <a:schemeClr val="accent1"/>
                </a:solidFill>
                <a:latin typeface="Courier New" charset="0"/>
                <a:ea typeface="Courier New" charset="0"/>
                <a:cs typeface="Courier New" charset="0"/>
              </a:rPr>
              <a:t> String</a:t>
            </a:r>
            <a:endParaRPr lang="en-US" altLang="en-US" sz="2100" b="1"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100" b="1" dirty="0">
                <a:solidFill>
                  <a:schemeClr val="accent1"/>
                </a:solidFill>
                <a:latin typeface="Courier New" charset="0"/>
                <a:ea typeface="Courier New" charset="0"/>
                <a:cs typeface="Courier New" charset="0"/>
              </a:rPr>
              <a:t>string-contains </a:t>
            </a:r>
            <a:r>
              <a:rPr lang="en-US" altLang="en-US" sz="2100" b="1" spc="-600"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(search </a:t>
            </a:r>
            <a:r>
              <a:rPr lang="en-US" altLang="en-US" sz="2100" b="1" spc="-600" dirty="0">
                <a:solidFill>
                  <a:schemeClr val="accent1"/>
                </a:solidFill>
                <a:latin typeface="Courier New" charset="0"/>
                <a:ea typeface="Courier New" charset="0"/>
                <a:cs typeface="Courier New" charset="0"/>
              </a:rPr>
              <a:t>::</a:t>
            </a:r>
            <a:r>
              <a:rPr lang="en-US" altLang="en-US" sz="2100" b="1"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for </a:t>
            </a:r>
            <a:r>
              <a:rPr lang="en-US" altLang="en-US" sz="2100" b="1" spc="-600" dirty="0">
                <a:solidFill>
                  <a:schemeClr val="accent1"/>
                </a:solidFill>
                <a:latin typeface="Courier New" charset="0"/>
                <a:ea typeface="Courier New" charset="0"/>
                <a:cs typeface="Courier New" charset="0"/>
              </a:rPr>
              <a:t>::  </a:t>
            </a:r>
            <a:r>
              <a:rPr lang="en-US" altLang="en-US" sz="2100" b="1" dirty="0" err="1">
                <a:solidFill>
                  <a:schemeClr val="accent1"/>
                </a:solidFill>
                <a:latin typeface="Courier New" charset="0"/>
                <a:ea typeface="Courier New" charset="0"/>
                <a:cs typeface="Courier New" charset="0"/>
              </a:rPr>
              <a:t>Str</a:t>
            </a:r>
            <a:r>
              <a:rPr lang="en-US" altLang="en-US" sz="2100" b="1" dirty="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sym typeface="Wingdings"/>
              </a:rPr>
              <a:t> </a:t>
            </a:r>
            <a:r>
              <a:rPr lang="en-US" altLang="en-US" sz="2100" b="1" dirty="0">
                <a:solidFill>
                  <a:schemeClr val="accent1"/>
                </a:solidFill>
                <a:latin typeface="Courier New" charset="0"/>
                <a:ea typeface="Courier New" charset="0"/>
                <a:cs typeface="Courier New" charset="0"/>
              </a:rPr>
              <a:t>Boolean</a:t>
            </a:r>
            <a:endParaRPr lang="en-US" altLang="en-US" sz="2100" b="1" dirty="0">
              <a:solidFill>
                <a:schemeClr val="accent1"/>
              </a:solidFill>
              <a:latin typeface="Helvetica" charset="0"/>
              <a:ea typeface="ＭＳ Ｐゴシック" charset="-128"/>
              <a:cs typeface="Helvetica" charset="0"/>
            </a:endParaRPr>
          </a:p>
          <a:p>
            <a:pPr eaLnBrk="1" hangingPunct="1">
              <a:lnSpc>
                <a:spcPct val="150000"/>
              </a:lnSpc>
            </a:pPr>
            <a:endParaRPr lang="en-US" altLang="en-US" sz="2200" dirty="0" smtClean="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xEl>
                                              <p:pRg st="8" end="8"/>
                                            </p:txEl>
                                          </p:spTgt>
                                        </p:tgtEl>
                                        <p:attrNameLst>
                                          <p:attrName>style.visibility</p:attrName>
                                        </p:attrNameLst>
                                      </p:cBhvr>
                                      <p:to>
                                        <p:strVal val="visible"/>
                                      </p:to>
                                    </p:set>
                                    <p:animEffect transition="in" filter="fade">
                                      <p:cBhvr>
                                        <p:cTn id="40"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554163"/>
            <a:ext cx="8839200" cy="4525962"/>
          </a:xfrm>
        </p:spPr>
        <p:txBody>
          <a:bodyPr/>
          <a:lstStyle/>
          <a:p>
            <a:pPr eaLnBrk="1" hangingPunct="1"/>
            <a:r>
              <a:rPr lang="en-US" altLang="en-US" sz="2400" dirty="0" smtClean="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smtClean="0">
                <a:solidFill>
                  <a:schemeClr val="accent1"/>
                </a:solidFill>
                <a:latin typeface="Courier New" charset="0"/>
                <a:ea typeface="Courier New" charset="0"/>
                <a:cs typeface="Courier New" charset="0"/>
              </a:rPr>
              <a:t>examples:</a:t>
            </a:r>
          </a:p>
          <a:p>
            <a:pPr marL="0" indent="0" eaLnBrk="1" hangingPunct="1">
              <a:buNone/>
            </a:pPr>
            <a:r>
              <a:rPr lang="en-US" altLang="en-US" sz="2100" b="1" dirty="0" smtClean="0">
                <a:solidFill>
                  <a:schemeClr val="accent1"/>
                </a:solidFill>
                <a:latin typeface="Courier New" charset="0"/>
                <a:ea typeface="Courier New" charset="0"/>
                <a:cs typeface="Courier New" charset="0"/>
              </a:rPr>
              <a:t>  get-row(shapes</a:t>
            </a:r>
            <a:r>
              <a:rPr lang="en-US" altLang="en-US" sz="2100" b="1" dirty="0">
                <a:solidFill>
                  <a:schemeClr val="accent1"/>
                </a:solidFill>
                <a:latin typeface="Courier New" charset="0"/>
                <a:ea typeface="Courier New" charset="0"/>
                <a:cs typeface="Courier New" charset="0"/>
              </a:rPr>
              <a:t>, 0</a:t>
            </a:r>
            <a:r>
              <a:rPr lang="en-US" altLang="en-US" sz="2100" b="1" dirty="0" smtClean="0">
                <a:solidFill>
                  <a:schemeClr val="accent1"/>
                </a:solidFill>
                <a:latin typeface="Courier New" charset="0"/>
                <a:ea typeface="Courier New" charset="0"/>
                <a:cs typeface="Courier New" charset="0"/>
              </a:rPr>
              <a:t>)</a:t>
            </a:r>
            <a:r>
              <a:rPr lang="en-US" altLang="en-US" sz="2100" b="1" dirty="0" smtClean="0">
                <a:solidFill>
                  <a:schemeClr val="bg1"/>
                </a:solidFill>
                <a:latin typeface="Courier New" charset="0"/>
                <a:ea typeface="Courier New" charset="0"/>
                <a:cs typeface="Courier New" charset="0"/>
              </a:rPr>
              <a:t>[“name”]</a:t>
            </a:r>
            <a:r>
              <a:rPr lang="en-US" altLang="en-US" sz="2100" b="1" dirty="0" smtClean="0">
                <a:solidFill>
                  <a:schemeClr val="accent1"/>
                </a:solidFill>
                <a:latin typeface="Courier New" charset="0"/>
                <a:ea typeface="Courier New" charset="0"/>
                <a:cs typeface="Courier New" charset="0"/>
              </a:rPr>
              <a:t> is “triangle”</a:t>
            </a: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  get-row(shapes, </a:t>
            </a:r>
            <a:r>
              <a:rPr lang="en-US" altLang="en-US" sz="2100" b="1" dirty="0" smtClean="0">
                <a:solidFill>
                  <a:schemeClr val="accent1"/>
                </a:solidFill>
                <a:latin typeface="Courier New" charset="0"/>
                <a:ea typeface="Courier New" charset="0"/>
                <a:cs typeface="Courier New" charset="0"/>
              </a:rPr>
              <a:t>1)</a:t>
            </a:r>
            <a:r>
              <a:rPr lang="en-US" altLang="en-US" sz="2100" b="1" dirty="0" smtClean="0">
                <a:solidFill>
                  <a:schemeClr val="bg1"/>
                </a:solidFill>
                <a:latin typeface="Courier New" charset="0"/>
                <a:ea typeface="Courier New" charset="0"/>
                <a:cs typeface="Courier New" charset="0"/>
              </a:rPr>
              <a:t>[“corners”]</a:t>
            </a:r>
            <a:r>
              <a:rPr lang="en-US" altLang="en-US" sz="2100" b="1" dirty="0" smtClean="0">
                <a:solidFill>
                  <a:schemeClr val="accent1"/>
                </a:solidFill>
                <a:latin typeface="Courier New" charset="0"/>
                <a:ea typeface="Courier New" charset="0"/>
                <a:cs typeface="Courier New" charset="0"/>
              </a:rPr>
              <a:t> </a:t>
            </a:r>
            <a:r>
              <a:rPr lang="en-US" altLang="en-US" sz="2100" b="1" dirty="0">
                <a:solidFill>
                  <a:schemeClr val="accent1"/>
                </a:solidFill>
                <a:latin typeface="Courier New" charset="0"/>
                <a:ea typeface="Courier New" charset="0"/>
                <a:cs typeface="Courier New" charset="0"/>
              </a:rPr>
              <a:t>is </a:t>
            </a:r>
            <a:r>
              <a:rPr lang="en-US" altLang="en-US" sz="2100" b="1" dirty="0" smtClean="0">
                <a:solidFill>
                  <a:schemeClr val="accent1"/>
                </a:solidFill>
                <a:latin typeface="Courier New" charset="0"/>
                <a:ea typeface="Courier New" charset="0"/>
                <a:cs typeface="Courier New" charset="0"/>
              </a:rPr>
              <a:t>4</a:t>
            </a:r>
          </a:p>
          <a:p>
            <a:pPr marL="0" indent="0" eaLnBrk="1" hangingPunct="1">
              <a:buNone/>
            </a:pPr>
            <a:r>
              <a:rPr lang="en-US" altLang="en-US" sz="2100" b="1" dirty="0" smtClean="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smtClean="0">
                <a:solidFill>
                  <a:schemeClr val="bg1"/>
                </a:solidFill>
                <a:latin typeface="Helvetica" charset="0"/>
                <a:ea typeface="Helvetica" charset="0"/>
                <a:cs typeface="Helvetica" charset="0"/>
              </a:rPr>
              <a:t>Add two more examples using row-accessors</a:t>
            </a:r>
            <a:endParaRPr lang="en-US" altLang="en-US" sz="2400" dirty="0">
              <a:solidFill>
                <a:schemeClr val="bg1"/>
              </a:solidFill>
              <a:latin typeface="Helvetica" charset="0"/>
              <a:ea typeface="Helvetica" charset="0"/>
              <a:cs typeface="Helvetica" charset="0"/>
            </a:endParaRPr>
          </a:p>
          <a:p>
            <a:pPr marL="0" indent="0" eaLnBrk="1" hangingPunct="1">
              <a:buNone/>
            </a:pPr>
            <a:endParaRPr lang="en-US" altLang="en-US" sz="2100" b="1" dirty="0" smtClean="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b="1" dirty="0"/>
              <a:t>Math: </a:t>
            </a:r>
            <a:r>
              <a:rPr lang="en-US" sz="2400" b="1" dirty="0" smtClean="0"/>
              <a:t> </a:t>
            </a:r>
            <a:r>
              <a:rPr lang="en-US" sz="2400" i="1" dirty="0" smtClean="0">
                <a:latin typeface="Courier New" charset="0"/>
                <a:ea typeface="Courier New" charset="0"/>
                <a:cs typeface="Courier New" charset="0"/>
              </a:rPr>
              <a:t>x = 4, y = x + 1</a:t>
            </a:r>
            <a:endParaRPr lang="en-US" sz="2400" i="1" dirty="0">
              <a:latin typeface="Courier New" charset="0"/>
              <a:ea typeface="Courier New" charset="0"/>
              <a:cs typeface="Courier New" charset="0"/>
            </a:endParaRPr>
          </a:p>
          <a:p>
            <a:pPr marL="0" indent="0">
              <a:buNone/>
            </a:pPr>
            <a:r>
              <a:rPr lang="en-US" sz="2400" b="1" dirty="0" err="1"/>
              <a:t>Pyret</a:t>
            </a:r>
            <a:r>
              <a:rPr lang="en-US" sz="2400" b="1" dirty="0"/>
              <a:t>:</a:t>
            </a:r>
            <a:r>
              <a:rPr lang="en-US" sz="2400" dirty="0">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x = 4, y = x + 1</a:t>
            </a:r>
          </a:p>
          <a:p>
            <a:pPr marL="0" indent="0">
              <a:buNone/>
            </a:pPr>
            <a:endParaRPr lang="en-US" sz="2400" dirty="0" smtClean="0">
              <a:solidFill>
                <a:schemeClr val="accent1"/>
              </a:solidFill>
              <a:latin typeface="Courier New" charset="0"/>
              <a:ea typeface="Courier New" charset="0"/>
              <a:cs typeface="Courier New" charset="0"/>
            </a:endParaRPr>
          </a:p>
          <a:p>
            <a:pPr marL="0" indent="0">
              <a:buNone/>
            </a:pPr>
            <a:r>
              <a:rPr lang="en-US" sz="2400" dirty="0" smtClean="0">
                <a:solidFill>
                  <a:schemeClr val="accent1"/>
                </a:solidFill>
                <a:latin typeface="Courier" charset="0"/>
                <a:ea typeface="Courier" charset="0"/>
                <a:cs typeface="Courier" charset="0"/>
              </a:rPr>
              <a:t>A = 42             # A :: Number</a:t>
            </a:r>
            <a:br>
              <a:rPr lang="en-US" sz="2400" dirty="0" smtClean="0">
                <a:solidFill>
                  <a:schemeClr val="accent1"/>
                </a:solidFill>
                <a:latin typeface="Courier" charset="0"/>
                <a:ea typeface="Courier" charset="0"/>
                <a:cs typeface="Courier" charset="0"/>
              </a:rPr>
            </a:br>
            <a:r>
              <a:rPr lang="en-US" sz="2400" dirty="0" smtClean="0">
                <a:solidFill>
                  <a:schemeClr val="accent1"/>
                </a:solidFill>
                <a:latin typeface="Courier" charset="0"/>
                <a:ea typeface="Courier" charset="0"/>
                <a:cs typeface="Courier" charset="0"/>
              </a:rPr>
              <a:t>B = “buffalo”      # B :: String</a:t>
            </a:r>
          </a:p>
          <a:p>
            <a:pPr marL="0" indent="0">
              <a:buNone/>
            </a:pPr>
            <a:r>
              <a:rPr lang="en-US" sz="2400" dirty="0" smtClean="0">
                <a:solidFill>
                  <a:schemeClr val="accent1"/>
                </a:solidFill>
                <a:latin typeface="Courier" charset="0"/>
                <a:ea typeface="Courier" charset="0"/>
                <a:cs typeface="Courier" charset="0"/>
              </a:rPr>
              <a:t>C = 2 * 2</a:t>
            </a:r>
          </a:p>
          <a:p>
            <a:pPr marL="0" indent="0">
              <a:buNone/>
            </a:pPr>
            <a:r>
              <a:rPr lang="en-US" sz="2400" dirty="0" smtClean="0">
                <a:solidFill>
                  <a:schemeClr val="accent1"/>
                </a:solidFill>
                <a:latin typeface="Courier" charset="0"/>
                <a:ea typeface="Courier" charset="0"/>
                <a:cs typeface="Courier" charset="0"/>
              </a:rPr>
              <a:t>D = 42 </a:t>
            </a:r>
            <a:r>
              <a:rPr lang="mr-IN" sz="2400" dirty="0" smtClean="0">
                <a:solidFill>
                  <a:schemeClr val="accent1"/>
                </a:solidFill>
                <a:latin typeface="Courier" charset="0"/>
                <a:ea typeface="Courier" charset="0"/>
                <a:cs typeface="Courier" charset="0"/>
              </a:rPr>
              <a:t>–</a:t>
            </a:r>
            <a:r>
              <a:rPr lang="en-US" sz="2400" dirty="0" smtClean="0">
                <a:solidFill>
                  <a:schemeClr val="accent1"/>
                </a:solidFill>
                <a:latin typeface="Courier" charset="0"/>
                <a:ea typeface="Courier" charset="0"/>
                <a:cs typeface="Courier" charset="0"/>
              </a:rPr>
              <a:t> A</a:t>
            </a:r>
          </a:p>
          <a:p>
            <a:pPr marL="0" indent="0">
              <a:buNone/>
            </a:pPr>
            <a:endParaRPr lang="en-US" sz="2400" dirty="0">
              <a:latin typeface="Courier New" charset="0"/>
              <a:ea typeface="Courier New" charset="0"/>
              <a:cs typeface="Courier New" charset="0"/>
            </a:endParaRPr>
          </a:p>
          <a:p>
            <a:r>
              <a:rPr lang="en-US" sz="2400" dirty="0"/>
              <a:t>Turn to page </a:t>
            </a:r>
            <a:r>
              <a:rPr lang="en-US" sz="2400" dirty="0" smtClean="0"/>
              <a:t>4</a:t>
            </a:r>
            <a:r>
              <a:rPr lang="mr-IN" sz="2400" dirty="0" smtClean="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3781544" y="36340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C :: Number</a:t>
            </a:r>
            <a:endParaRPr lang="en-US" dirty="0"/>
          </a:p>
        </p:txBody>
      </p:sp>
      <p:sp>
        <p:nvSpPr>
          <p:cNvPr id="6" name="Rectangle 5"/>
          <p:cNvSpPr/>
          <p:nvPr/>
        </p:nvSpPr>
        <p:spPr>
          <a:xfrm>
            <a:off x="3781544" y="40531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a:t>
            </a:r>
            <a:r>
              <a:rPr lang="en-US" dirty="0" smtClean="0">
                <a:solidFill>
                  <a:schemeClr val="accent1"/>
                </a:solidFill>
                <a:latin typeface="Courier" charset="0"/>
                <a:ea typeface="Courier" charset="0"/>
                <a:cs typeface="Courier" charset="0"/>
              </a:rPr>
              <a:t>D </a:t>
            </a:r>
            <a:r>
              <a:rPr lang="en-US" dirty="0">
                <a:solidFill>
                  <a:schemeClr val="accent1"/>
                </a:solidFill>
                <a:latin typeface="Courier" charset="0"/>
                <a:ea typeface="Courier" charset="0"/>
                <a:cs typeface="Courier" charset="0"/>
              </a:rPr>
              <a:t>:: Number</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The </a:t>
            </a:r>
            <a:r>
              <a:rPr lang="en-US" dirty="0" smtClean="0">
                <a:latin typeface="Courier New" charset="0"/>
                <a:ea typeface="Courier New" charset="0"/>
                <a:cs typeface="Courier New" charset="0"/>
              </a:rPr>
              <a:t>animals</a:t>
            </a:r>
            <a:r>
              <a:rPr lang="en-US" dirty="0" smtClean="0"/>
              <a:t> dataset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Animals spreadsheet</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the </a:t>
            </a:r>
            <a:r>
              <a:rPr lang="en-US" altLang="en-US" sz="2400" dirty="0" smtClean="0">
                <a:latin typeface="Arial" charset="0"/>
                <a:ea typeface="Arial" charset="0"/>
                <a:cs typeface="Arial" charset="0"/>
                <a:hlinkClick r:id="rId3"/>
              </a:rPr>
              <a:t>Animals </a:t>
            </a:r>
            <a:r>
              <a:rPr lang="en-US" altLang="en-US" sz="2400" dirty="0">
                <a:latin typeface="Arial" charset="0"/>
                <a:ea typeface="Arial" charset="0"/>
                <a:cs typeface="Arial" charset="0"/>
                <a:hlinkClick r:id="rId3"/>
              </a:rPr>
              <a:t>Starter </a:t>
            </a:r>
            <a:r>
              <a:rPr lang="en-US" altLang="en-US" sz="2400" dirty="0" smtClean="0">
                <a:latin typeface="Arial" charset="0"/>
                <a:ea typeface="Arial" charset="0"/>
                <a:cs typeface="Arial" charset="0"/>
                <a:hlinkClick r:id="rId3"/>
              </a:rPr>
              <a:t>File</a:t>
            </a:r>
            <a:r>
              <a:rPr lang="en-US" altLang="en-US" sz="2400" dirty="0" smtClean="0">
                <a:latin typeface="Arial" charset="0"/>
                <a:ea typeface="Arial" charset="0"/>
                <a:cs typeface="Arial" charset="0"/>
              </a:rPr>
              <a:t>, save a copy, &amp; click “Run”</a:t>
            </a: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971800"/>
            <a:ext cx="8686800" cy="2308324"/>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smtClean="0">
                <a:solidFill>
                  <a:schemeClr val="accent1"/>
                </a:solidFill>
                <a:latin typeface="Courier New" charset="0"/>
                <a:ea typeface="Courier New" charset="0"/>
                <a:cs typeface="Courier New" charset="0"/>
              </a:rPr>
              <a:t>gdrive</a:t>
            </a:r>
            <a:r>
              <a:rPr lang="en-US" sz="1800" dirty="0" smtClean="0">
                <a:solidFill>
                  <a:schemeClr val="accent1"/>
                </a:solidFill>
                <a:latin typeface="Courier New" charset="0"/>
                <a:ea typeface="Courier New" charset="0"/>
                <a:cs typeface="Courier New" charset="0"/>
              </a:rPr>
              <a:t>-sheets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tables</a:t>
            </a:r>
          </a:p>
          <a:p>
            <a:r>
              <a:rPr lang="en-US" sz="1800" b="1" dirty="0" smtClean="0">
                <a:solidFill>
                  <a:schemeClr val="accent1"/>
                </a:solidFill>
                <a:latin typeface="Courier New" charset="0"/>
                <a:ea typeface="Courier New" charset="0"/>
                <a:cs typeface="Courier New" charset="0"/>
              </a:rPr>
              <a:t>include</a:t>
            </a:r>
            <a:r>
              <a:rPr lang="en-US" sz="1800" dirty="0" smtClean="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t>
            </a:r>
            <a:r>
              <a:rPr lang="en-US" sz="1800" dirty="0" smtClean="0">
                <a:solidFill>
                  <a:schemeClr val="accent6"/>
                </a:solidFill>
                <a:latin typeface="Courier New" charset="0"/>
                <a:ea typeface="Courier New" charset="0"/>
                <a:cs typeface="Courier New" charset="0"/>
              </a:rPr>
              <a:t>animals</a:t>
            </a:r>
          </a:p>
          <a:p>
            <a:r>
              <a:rPr lang="en-US" sz="1800" dirty="0" smtClean="0">
                <a:solidFill>
                  <a:schemeClr val="accent1"/>
                </a:solidFill>
                <a:latin typeface="Courier New" charset="0"/>
                <a:ea typeface="Courier New" charset="0"/>
                <a:cs typeface="Courier New" charset="0"/>
              </a:rPr>
              <a:t>animals-table </a:t>
            </a:r>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a:t>
            </a:r>
            <a:r>
              <a:rPr lang="en-US" sz="1800" dirty="0" smtClean="0">
                <a:solidFill>
                  <a:schemeClr val="accent1"/>
                </a:solidFill>
                <a:latin typeface="Courier New" charset="0"/>
                <a:ea typeface="Courier New" charset="0"/>
                <a:cs typeface="Courier New" charset="0"/>
              </a:rPr>
              <a:t>legs</a:t>
            </a:r>
          </a:p>
          <a:p>
            <a:r>
              <a:rPr lang="en-US" sz="1800"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pets-</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r>
              <a:rPr lang="en-US" sz="1800" dirty="0" smtClean="0">
                <a:solidFill>
                  <a:schemeClr val="accent1"/>
                </a:solidFill>
                <a:latin typeface="Courier New" charset="0"/>
                <a:ea typeface="Courier New" charset="0"/>
                <a:cs typeface="Courier New" charset="0"/>
              </a:rPr>
              <a:t>)</a:t>
            </a:r>
            <a:br>
              <a:rPr lang="en-US" sz="1800" dirty="0" smtClean="0">
                <a:solidFill>
                  <a:schemeClr val="accent1"/>
                </a:solidFill>
                <a:latin typeface="Courier New" charset="0"/>
                <a:ea typeface="Courier New" charset="0"/>
                <a:cs typeface="Courier New" charset="0"/>
              </a:rPr>
            </a:br>
            <a:r>
              <a:rPr lang="en-US" sz="1800" b="1" dirty="0" smtClean="0">
                <a:solidFill>
                  <a:schemeClr val="accent1"/>
                </a:solidFill>
                <a:latin typeface="Courier New" charset="0"/>
                <a:ea typeface="Courier New" charset="0"/>
                <a:cs typeface="Courier New" charset="0"/>
              </a:rPr>
              <a:t>end</a:t>
            </a:r>
            <a:endParaRPr lang="en-US" sz="1800" b="1" dirty="0">
              <a:solidFill>
                <a:schemeClr val="accent1"/>
              </a:solidFill>
              <a:latin typeface="Courier New" charset="0"/>
              <a:ea typeface="Courier New" charset="0"/>
              <a:cs typeface="Courier New" charset="0"/>
            </a:endParaRPr>
          </a:p>
        </p:txBody>
      </p:sp>
      <p:sp>
        <p:nvSpPr>
          <p:cNvPr id="8" name="Rectangle 7"/>
          <p:cNvSpPr>
            <a:spLocks noChangeArrowheads="1"/>
          </p:cNvSpPr>
          <p:nvPr/>
        </p:nvSpPr>
        <p:spPr bwMode="auto">
          <a:xfrm>
            <a:off x="304800" y="5256924"/>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animals-table</a:t>
            </a:r>
            <a:r>
              <a:rPr lang="en-US" altLang="en-US" sz="2400" dirty="0" smtClean="0">
                <a:latin typeface="Arial" charset="0"/>
                <a:ea typeface="Arial" charset="0"/>
                <a:cs typeface="Arial" charset="0"/>
              </a:rPr>
              <a:t> into the Interactions Area</a:t>
            </a:r>
            <a:endParaRPr lang="en-US" altLang="en-US" sz="20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7</a:t>
            </a:r>
            <a:endParaRPr lang="en-US" altLang="en-US" sz="2400" dirty="0">
              <a:latin typeface="Arial" charset="0"/>
              <a:ea typeface="Arial" charset="0"/>
              <a:cs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x = 4</a:t>
            </a:r>
            <a:endParaRPr lang="en-US" sz="2600" i="1" dirty="0" smtClean="0">
              <a:latin typeface="Courier New" charset="0"/>
              <a:ea typeface="Courier New" charset="0"/>
              <a:cs typeface="Courier New" charset="0"/>
            </a:endParaRPr>
          </a:p>
          <a:p>
            <a:pPr marL="0" indent="0">
              <a:buNone/>
            </a:pPr>
            <a:r>
              <a:rPr lang="en-US" sz="2600" b="1" dirty="0" err="1" smtClean="0"/>
              <a:t>Pyret</a:t>
            </a:r>
            <a:r>
              <a:rPr lang="en-US" sz="2600" b="1" dirty="0" smtClean="0"/>
              <a:t>:</a:t>
            </a:r>
            <a:endParaRPr lang="en-US" sz="2100" dirty="0">
              <a:solidFill>
                <a:schemeClr val="accent1"/>
              </a:solidFill>
              <a:latin typeface="Courier New" charset="0"/>
              <a:ea typeface="Courier New" charset="0"/>
              <a:cs typeface="Courier New" charset="0"/>
            </a:endParaRPr>
          </a:p>
          <a:p>
            <a:pPr marL="0" indent="0">
              <a:buNone/>
            </a:pPr>
            <a:r>
              <a:rPr lang="en-US" sz="2100" dirty="0" smtClean="0">
                <a:solidFill>
                  <a:schemeClr val="accent1"/>
                </a:solidFill>
                <a:latin typeface="Courier New" charset="0"/>
                <a:ea typeface="Courier New" charset="0"/>
                <a:cs typeface="Courier New" charset="0"/>
              </a:rPr>
              <a:t>x = 4</a:t>
            </a:r>
          </a:p>
          <a:p>
            <a:pPr marL="0" indent="0">
              <a:buNone/>
            </a:pPr>
            <a:r>
              <a:rPr lang="en-US" sz="2100" dirty="0" smtClean="0">
                <a:solidFill>
                  <a:schemeClr val="accent1"/>
                </a:solidFill>
                <a:latin typeface="Courier New" charset="0"/>
                <a:ea typeface="Courier New" charset="0"/>
                <a:cs typeface="Courier New" charset="0"/>
              </a:rPr>
              <a:t>name = “Nancy”</a:t>
            </a:r>
          </a:p>
          <a:p>
            <a:pPr marL="0" indent="0">
              <a:buNone/>
            </a:pPr>
            <a:r>
              <a:rPr lang="en-US" sz="2100" dirty="0" err="1" smtClean="0">
                <a:solidFill>
                  <a:schemeClr val="accent1"/>
                </a:solidFill>
                <a:latin typeface="Courier New" charset="0"/>
                <a:ea typeface="Courier New" charset="0"/>
                <a:cs typeface="Courier New" charset="0"/>
              </a:rPr>
              <a:t>img</a:t>
            </a:r>
            <a:r>
              <a:rPr lang="en-US" sz="2100" dirty="0" smtClean="0">
                <a:solidFill>
                  <a:schemeClr val="accent1"/>
                </a:solidFill>
                <a:latin typeface="Courier New" charset="0"/>
                <a:ea typeface="Courier New" charset="0"/>
                <a:cs typeface="Courier New" charset="0"/>
              </a:rPr>
              <a:t> = triangle(10, “solid”, “red”)</a:t>
            </a:r>
            <a:endParaRPr lang="en-US" sz="2100" dirty="0" smtClean="0">
              <a:solidFill>
                <a:schemeClr val="accent1"/>
              </a:solidFill>
              <a:latin typeface="Courier New" charset="0"/>
              <a:ea typeface="Courier New" charset="0"/>
              <a:cs typeface="Courier New" charset="0"/>
            </a:endParaRPr>
          </a:p>
          <a:p>
            <a:pPr marL="0" indent="0">
              <a:buNone/>
            </a:pPr>
            <a:endParaRPr lang="en-US" dirty="0">
              <a:latin typeface="Courier New" charset="0"/>
              <a:ea typeface="Courier New" charset="0"/>
              <a:cs typeface="Courier New" charset="0"/>
            </a:endParaRPr>
          </a:p>
          <a:p>
            <a:pPr marL="0" indent="0">
              <a:buNone/>
            </a:pPr>
            <a:r>
              <a:rPr lang="en-US" sz="2600" dirty="0" smtClean="0"/>
              <a:t>Define some values for different types!</a:t>
            </a:r>
          </a:p>
          <a:p>
            <a:pPr marL="0" indent="0">
              <a:buNone/>
            </a:pPr>
            <a:r>
              <a:rPr lang="en-US" sz="2100" dirty="0" smtClean="0">
                <a:solidFill>
                  <a:schemeClr val="accent1"/>
                </a:solidFill>
                <a:latin typeface="Courier New" charset="0"/>
                <a:ea typeface="Courier New" charset="0"/>
                <a:cs typeface="Courier New" charset="0"/>
              </a:rPr>
              <a:t>mittens = get-row(animals-table, 3)</a:t>
            </a:r>
          </a:p>
          <a:p>
            <a:pPr marL="0" indent="0">
              <a:buNone/>
            </a:pPr>
            <a:endParaRPr lang="en-US" sz="2400" dirty="0" smtClean="0"/>
          </a:p>
          <a:p>
            <a:pPr marL="0" indent="0">
              <a:buNone/>
            </a:pPr>
            <a:r>
              <a:rPr lang="en-US" sz="2400" dirty="0" smtClean="0"/>
              <a:t>Define two new animals, using the appropriate names</a:t>
            </a:r>
            <a:endParaRPr lang="en-US" sz="2400" dirty="0"/>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smtClean="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47297"/>
            <a:ext cx="8686800" cy="838200"/>
          </a:xfrm>
        </p:spPr>
        <p:txBody>
          <a:bodyPr/>
          <a:lstStyle/>
          <a:p>
            <a:pPr>
              <a:defRPr/>
            </a:pPr>
            <a:r>
              <a:rPr lang="en-US" dirty="0" smtClean="0"/>
              <a:t>Defining Functions</a:t>
            </a:r>
            <a:endParaRPr lang="en-US"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a:srcRect b="5581"/>
          <a:stretch/>
        </p:blipFill>
        <p:spPr>
          <a:xfrm>
            <a:off x="152400" y="2552700"/>
            <a:ext cx="8813800" cy="3921125"/>
          </a:xfrm>
          <a:prstGeom prst="rect">
            <a:avLst/>
          </a:prstGeom>
        </p:spPr>
      </p:pic>
      <p:sp>
        <p:nvSpPr>
          <p:cNvPr id="6" name="TextBox 5"/>
          <p:cNvSpPr txBox="1"/>
          <p:nvPr/>
        </p:nvSpPr>
        <p:spPr>
          <a:xfrm>
            <a:off x="304800" y="1600200"/>
            <a:ext cx="8661400" cy="830997"/>
          </a:xfrm>
          <a:prstGeom prst="rect">
            <a:avLst/>
          </a:prstGeom>
          <a:noFill/>
        </p:spPr>
        <p:txBody>
          <a:bodyPr wrap="square" rtlCol="0">
            <a:spAutoFit/>
          </a:bodyPr>
          <a:lstStyle/>
          <a:p>
            <a:r>
              <a:rPr lang="en-US" i="1" dirty="0" smtClean="0">
                <a:solidFill>
                  <a:schemeClr val="bg1"/>
                </a:solidFill>
              </a:rPr>
              <a:t>Define a function called birth-year, which calculates the year an animal was born.</a:t>
            </a:r>
            <a:endParaRPr lang="en-US" i="1" dirty="0">
              <a:solidFill>
                <a:schemeClr val="bg1"/>
              </a:solidFill>
            </a:endParaRPr>
          </a:p>
        </p:txBody>
      </p:sp>
      <p:sp>
        <p:nvSpPr>
          <p:cNvPr id="7" name="Rectangle 6"/>
          <p:cNvSpPr/>
          <p:nvPr/>
        </p:nvSpPr>
        <p:spPr>
          <a:xfrm>
            <a:off x="557362"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0" name="Rectangle 9"/>
          <p:cNvSpPr/>
          <p:nvPr/>
        </p:nvSpPr>
        <p:spPr>
          <a:xfrm>
            <a:off x="2943074" y="2695833"/>
            <a:ext cx="3229126" cy="400110"/>
          </a:xfrm>
          <a:prstGeom prst="rect">
            <a:avLst/>
          </a:prstGeom>
        </p:spPr>
        <p:txBody>
          <a:bodyPr wrap="square">
            <a:spAutoFit/>
          </a:bodyPr>
          <a:lstStyle/>
          <a:p>
            <a:pPr algn="ctr"/>
            <a:r>
              <a:rPr lang="en-US" sz="2000" i="1" dirty="0" smtClean="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animal</a:t>
            </a:r>
            <a:r>
              <a:rPr lang="en-US" sz="2000" i="1" dirty="0" smtClean="0">
                <a:solidFill>
                  <a:schemeClr val="bg1"/>
                </a:solidFill>
                <a:latin typeface="Courier New" charset="0"/>
                <a:ea typeface="Courier New" charset="0"/>
                <a:cs typeface="Courier New" charset="0"/>
              </a:rPr>
              <a:t> :: Row)</a:t>
            </a:r>
            <a:endParaRPr lang="en-US" sz="2000" dirty="0">
              <a:latin typeface="Courier New" charset="0"/>
              <a:ea typeface="Courier New" charset="0"/>
              <a:cs typeface="Courier New" charset="0"/>
            </a:endParaRPr>
          </a:p>
        </p:txBody>
      </p:sp>
      <p:sp>
        <p:nvSpPr>
          <p:cNvPr id="11" name="Rectangle 10"/>
          <p:cNvSpPr/>
          <p:nvPr/>
        </p:nvSpPr>
        <p:spPr>
          <a:xfrm>
            <a:off x="6962280" y="2695832"/>
            <a:ext cx="1107996"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Number</a:t>
            </a:r>
            <a:endParaRPr lang="en-US" sz="2000" dirty="0">
              <a:latin typeface="Courier New" charset="0"/>
              <a:ea typeface="Courier New" charset="0"/>
              <a:cs typeface="Courier New" charset="0"/>
            </a:endParaRPr>
          </a:p>
        </p:txBody>
      </p:sp>
      <p:sp>
        <p:nvSpPr>
          <p:cNvPr id="8" name="Rectangle 7"/>
          <p:cNvSpPr/>
          <p:nvPr/>
        </p:nvSpPr>
        <p:spPr>
          <a:xfrm>
            <a:off x="457200" y="33528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t>
            </a:r>
            <a:r>
              <a:rPr lang="en-US" sz="1700" dirty="0" smtClean="0">
                <a:solidFill>
                  <a:schemeClr val="bg1"/>
                </a:solidFill>
                <a:latin typeface="Courier New" charset="0"/>
                <a:ea typeface="Courier New" charset="0"/>
                <a:cs typeface="Courier New" charset="0"/>
              </a:rPr>
              <a:t>compute 2018-age to </a:t>
            </a:r>
            <a:r>
              <a:rPr lang="en-US" sz="1700" dirty="0">
                <a:solidFill>
                  <a:schemeClr val="bg1"/>
                </a:solidFill>
                <a:latin typeface="Courier New" charset="0"/>
                <a:ea typeface="Courier New" charset="0"/>
                <a:cs typeface="Courier New" charset="0"/>
              </a:rPr>
              <a:t>produce the birth-year </a:t>
            </a:r>
          </a:p>
        </p:txBody>
      </p:sp>
      <p:sp>
        <p:nvSpPr>
          <p:cNvPr id="12" name="Rectangle 11"/>
          <p:cNvSpPr/>
          <p:nvPr/>
        </p:nvSpPr>
        <p:spPr>
          <a:xfrm>
            <a:off x="562451"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13" name="Rectangle 12"/>
          <p:cNvSpPr/>
          <p:nvPr/>
        </p:nvSpPr>
        <p:spPr>
          <a:xfrm>
            <a:off x="2728031" y="4219832"/>
            <a:ext cx="1261884"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4800600" y="4200913"/>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mittens[“age”]</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9718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30959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33528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819519"/>
            <a:ext cx="80021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4815769" y="4800600"/>
            <a:ext cx="3962400" cy="400110"/>
          </a:xfrm>
          <a:prstGeom prst="rect">
            <a:avLst/>
          </a:prstGeom>
        </p:spPr>
        <p:txBody>
          <a:bodyPr wrap="square">
            <a:spAutoFit/>
          </a:bodyPr>
          <a:lstStyle/>
          <a:p>
            <a:r>
              <a:rPr lang="en-US" sz="2000" i="1" dirty="0" smtClean="0">
                <a:solidFill>
                  <a:schemeClr val="bg1"/>
                </a:solidFill>
                <a:latin typeface="Courier New" charset="0"/>
                <a:ea typeface="Courier New" charset="0"/>
                <a:cs typeface="Courier New" charset="0"/>
              </a:rPr>
              <a:t>2018 </a:t>
            </a:r>
            <a:r>
              <a:rPr lang="mr-IN" sz="2000" i="1" dirty="0" smtClean="0">
                <a:solidFill>
                  <a:schemeClr val="bg1"/>
                </a:solidFill>
                <a:latin typeface="Courier New" charset="0"/>
                <a:ea typeface="Courier New" charset="0"/>
                <a:cs typeface="Courier New" charset="0"/>
              </a:rPr>
              <a:t>–</a:t>
            </a:r>
            <a:r>
              <a:rPr lang="en-US" sz="2000" i="1" dirty="0" smtClean="0">
                <a:solidFill>
                  <a:schemeClr val="bg1"/>
                </a:solidFill>
                <a:latin typeface="Courier New" charset="0"/>
                <a:ea typeface="Courier New" charset="0"/>
                <a:cs typeface="Courier New" charset="0"/>
              </a:rPr>
              <a:t> nori[“age”]</a:t>
            </a:r>
            <a:endParaRPr lang="en-US" sz="2000" dirty="0">
              <a:latin typeface="Courier New" charset="0"/>
              <a:ea typeface="Courier New" charset="0"/>
              <a:cs typeface="Courier New" charset="0"/>
            </a:endParaRPr>
          </a:p>
        </p:txBody>
      </p:sp>
      <p:sp>
        <p:nvSpPr>
          <p:cNvPr id="27" name="Rectangle 26"/>
          <p:cNvSpPr/>
          <p:nvPr/>
        </p:nvSpPr>
        <p:spPr>
          <a:xfrm>
            <a:off x="838200" y="4794619"/>
            <a:ext cx="172354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a:t>
            </a:r>
            <a:r>
              <a:rPr lang="en-US" sz="2000" i="1" dirty="0" smtClean="0">
                <a:solidFill>
                  <a:schemeClr val="bg1"/>
                </a:solidFill>
                <a:latin typeface="Courier New" charset="0"/>
                <a:ea typeface="Courier New" charset="0"/>
                <a:cs typeface="Courier New" charset="0"/>
              </a:rPr>
              <a:t>irth-year</a:t>
            </a:r>
            <a:endParaRPr lang="en-US" sz="2000" dirty="0">
              <a:latin typeface="Courier New" charset="0"/>
              <a:ea typeface="Courier New" charset="0"/>
              <a:cs typeface="Courier New" charset="0"/>
            </a:endParaRPr>
          </a:p>
        </p:txBody>
      </p:sp>
      <p:grpSp>
        <p:nvGrpSpPr>
          <p:cNvPr id="33" name="Group 32"/>
          <p:cNvGrpSpPr/>
          <p:nvPr/>
        </p:nvGrpSpPr>
        <p:grpSpPr>
          <a:xfrm>
            <a:off x="2741427" y="41362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26670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2667000"/>
            <a:ext cx="1723549" cy="400110"/>
          </a:xfrm>
          <a:prstGeom prst="rect">
            <a:avLst/>
          </a:prstGeom>
        </p:spPr>
        <p:txBody>
          <a:bodyPr wrap="none">
            <a:spAutoFit/>
          </a:bodyPr>
          <a:lstStyle/>
          <a:p>
            <a:r>
              <a:rPr lang="en-US" sz="2000" i="1" dirty="0" smtClean="0">
                <a:solidFill>
                  <a:schemeClr val="bg1"/>
                </a:solidFill>
                <a:latin typeface="Courier New" charset="0"/>
                <a:ea typeface="Courier New" charset="0"/>
                <a:cs typeface="Courier New" charset="0"/>
              </a:rPr>
              <a:t>birth-year</a:t>
            </a:r>
            <a:endParaRPr lang="en-US" sz="2000" dirty="0">
              <a:latin typeface="Courier New" charset="0"/>
              <a:ea typeface="Courier New" charset="0"/>
              <a:cs typeface="Courier New" charset="0"/>
            </a:endParaRPr>
          </a:p>
        </p:txBody>
      </p:sp>
      <p:sp>
        <p:nvSpPr>
          <p:cNvPr id="37" name="Rectangle 36"/>
          <p:cNvSpPr/>
          <p:nvPr/>
        </p:nvSpPr>
        <p:spPr>
          <a:xfrm>
            <a:off x="4812055" y="5519203"/>
            <a:ext cx="326243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2018 </a:t>
            </a:r>
            <a:r>
              <a:rPr lang="mr-IN" sz="2000" i="1" dirty="0">
                <a:solidFill>
                  <a:schemeClr val="bg1"/>
                </a:solidFill>
                <a:latin typeface="Courier New" charset="0"/>
                <a:ea typeface="Courier New" charset="0"/>
                <a:cs typeface="Courier New" charset="0"/>
              </a:rPr>
              <a:t>–</a:t>
            </a:r>
            <a:r>
              <a:rPr lang="en-US" sz="2000" i="1" dirty="0">
                <a:solidFill>
                  <a:schemeClr val="bg1"/>
                </a:solidFill>
                <a:latin typeface="Courier New" charset="0"/>
                <a:ea typeface="Courier New" charset="0"/>
                <a:cs typeface="Courier New" charset="0"/>
              </a:rPr>
              <a:t> </a:t>
            </a:r>
            <a:r>
              <a:rPr lang="en-US" sz="2000" i="1" dirty="0" smtClean="0">
                <a:solidFill>
                  <a:schemeClr val="bg1"/>
                </a:solidFill>
                <a:latin typeface="Courier New" charset="0"/>
                <a:ea typeface="Courier New" charset="0"/>
                <a:cs typeface="Courier New" charset="0"/>
              </a:rPr>
              <a:t>animal[“</a:t>
            </a:r>
            <a:r>
              <a:rPr lang="en-US" sz="2000" i="1" dirty="0">
                <a:solidFill>
                  <a:schemeClr val="bg1"/>
                </a:solidFill>
                <a:latin typeface="Courier New" charset="0"/>
                <a:ea typeface="Courier New" charset="0"/>
                <a:cs typeface="Courier New" charset="0"/>
              </a:rPr>
              <a:t>age”]</a:t>
            </a:r>
            <a:endParaRPr lang="en-US" sz="2000" dirty="0">
              <a:latin typeface="Courier New" charset="0"/>
              <a:ea typeface="Courier New" charset="0"/>
              <a:cs typeface="Courier New" charset="0"/>
            </a:endParaRPr>
          </a:p>
        </p:txBody>
      </p:sp>
    </p:spTree>
    <p:extLst>
      <p:ext uri="{BB962C8B-B14F-4D97-AF65-F5344CB8AC3E}">
        <p14:creationId xmlns:p14="http://schemas.microsoft.com/office/powerpoint/2010/main" val="95811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8.33333E-7 4.44444E-6 L 0.02934 0.2324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5E-6 4.44444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4.44444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Functions</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b="1" dirty="0" smtClean="0">
                <a:latin typeface="Helvetica" charset="0"/>
                <a:ea typeface="ＭＳ Ｐゴシック" charset="-128"/>
                <a:cs typeface="Helvetica" charset="0"/>
              </a:rPr>
              <a:t>Pages 8-10</a:t>
            </a:r>
            <a:r>
              <a:rPr lang="en-US" altLang="en-US" sz="2400" dirty="0" smtClean="0">
                <a:latin typeface="Helvetica" charset="0"/>
                <a:ea typeface="ＭＳ Ｐゴシック" charset="-128"/>
                <a:cs typeface="Helvetica" charset="0"/>
              </a:rPr>
              <a:t>: How many functions can you write? </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smtClean="0">
                <a:latin typeface="Helvetica" charset="0"/>
                <a:ea typeface="ＭＳ Ｐゴシック" charset="-128"/>
                <a:cs typeface="Helvetica" charset="0"/>
              </a:rPr>
              <a:t>Pedagogical tool (battling, questioning, presenting)</a:t>
            </a:r>
            <a:endParaRPr lang="en-US" altLang="en-US" sz="2000" dirty="0" smtClean="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27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endParaRPr lang="en-US" sz="2000" b="1" dirty="0" smtClean="0">
              <a:latin typeface="Arial" charset="0"/>
              <a:ea typeface="Arial" charset="0"/>
              <a:cs typeface="Arial" charset="0"/>
            </a:endParaRPr>
          </a:p>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11.</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Review and Introduction</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sz="2400" dirty="0" smtClean="0">
                <a:latin typeface="Arial" panose="020B0604020202020204" pitchFamily="34" charset="0"/>
                <a:cs typeface="Arial" panose="020B0604020202020204" pitchFamily="34" charset="0"/>
              </a:rPr>
              <a:t>Open the </a:t>
            </a:r>
            <a:r>
              <a:rPr lang="en-US" sz="2400" dirty="0" smtClean="0">
                <a:latin typeface="Arial" panose="020B0604020202020204" pitchFamily="34" charset="0"/>
                <a:cs typeface="Arial" panose="020B0604020202020204" pitchFamily="34" charset="0"/>
                <a:hlinkClick r:id="rId3"/>
              </a:rPr>
              <a:t>Animals w/Functions Starter File</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Save a copy, click “Run”</a:t>
            </a:r>
          </a:p>
          <a:p>
            <a:r>
              <a:rPr lang="en-US" sz="2400" dirty="0" smtClean="0">
                <a:latin typeface="Arial" panose="020B0604020202020204" pitchFamily="34" charset="0"/>
                <a:cs typeface="Arial" panose="020B0604020202020204" pitchFamily="34" charset="0"/>
              </a:rPr>
              <a:t>Complete Page 15</a:t>
            </a:r>
          </a:p>
          <a:p>
            <a:endParaRPr lang="en-US" sz="2400" dirty="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Slicing and dicing data</a:t>
            </a:r>
          </a:p>
          <a:p>
            <a:pPr lvl="1"/>
            <a:r>
              <a:rPr lang="en-US" sz="2200" dirty="0" smtClean="0">
                <a:latin typeface="Arial" panose="020B0604020202020204" pitchFamily="34" charset="0"/>
                <a:cs typeface="Arial" panose="020B0604020202020204" pitchFamily="34" charset="0"/>
              </a:rPr>
              <a:t>What if the shelter wants a </a:t>
            </a:r>
            <a:r>
              <a:rPr lang="en-US" sz="2200" i="1" dirty="0" smtClean="0">
                <a:latin typeface="Arial" panose="020B0604020202020204" pitchFamily="34" charset="0"/>
                <a:cs typeface="Arial" panose="020B0604020202020204" pitchFamily="34" charset="0"/>
              </a:rPr>
              <a:t>sorted </a:t>
            </a:r>
            <a:r>
              <a:rPr lang="en-US" sz="2200" dirty="0" smtClean="0">
                <a:latin typeface="Arial" panose="020B0604020202020204" pitchFamily="34" charset="0"/>
                <a:cs typeface="Arial" panose="020B0604020202020204" pitchFamily="34" charset="0"/>
              </a:rPr>
              <a:t>list of animals?</a:t>
            </a:r>
          </a:p>
          <a:p>
            <a:pPr lvl="1"/>
            <a:r>
              <a:rPr lang="en-US" sz="2200" dirty="0" smtClean="0">
                <a:latin typeface="Arial" panose="020B0604020202020204" pitchFamily="34" charset="0"/>
                <a:cs typeface="Arial" panose="020B0604020202020204" pitchFamily="34" charset="0"/>
              </a:rPr>
              <a:t>Just cats?</a:t>
            </a:r>
          </a:p>
          <a:p>
            <a:pPr lvl="1"/>
            <a:r>
              <a:rPr lang="en-US" sz="2200" dirty="0" smtClean="0">
                <a:latin typeface="Arial" panose="020B0604020202020204" pitchFamily="34" charset="0"/>
                <a:cs typeface="Arial" panose="020B0604020202020204" pitchFamily="34" charset="0"/>
              </a:rPr>
              <a:t>Add a column for </a:t>
            </a:r>
            <a:r>
              <a:rPr lang="en-US" sz="2200" dirty="0">
                <a:latin typeface="Arial" panose="020B0604020202020204" pitchFamily="34" charset="0"/>
                <a:cs typeface="Arial" panose="020B0604020202020204" pitchFamily="34" charset="0"/>
              </a:rPr>
              <a:t>b</a:t>
            </a:r>
            <a:r>
              <a:rPr lang="en-US" sz="2200" dirty="0" smtClean="0">
                <a:latin typeface="Arial" panose="020B0604020202020204" pitchFamily="34" charset="0"/>
                <a:cs typeface="Arial" panose="020B0604020202020204" pitchFamily="34" charset="0"/>
              </a:rPr>
              <a:t>irth year?</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Complete page 16</a:t>
            </a:r>
            <a:endParaRPr lang="en-US" sz="24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a:t>
            </a:r>
            <a:r>
              <a:rPr lang="en-US" sz="2400" dirty="0" smtClean="0">
                <a:solidFill>
                  <a:schemeClr val="accent1"/>
                </a:solidFill>
                <a:latin typeface="Courier New" charset="0"/>
                <a:ea typeface="Courier New" charset="0"/>
                <a:cs typeface="Courier New" charset="0"/>
              </a:rPr>
              <a:t>et-row(animals-table, 2)</a:t>
            </a:r>
          </a:p>
          <a:p>
            <a:pPr marL="0" indent="0">
              <a:buNone/>
            </a:pPr>
            <a:r>
              <a:rPr lang="en-US" sz="2400" dirty="0" smtClean="0">
                <a:solidFill>
                  <a:schemeClr val="accent1"/>
                </a:solidFill>
                <a:latin typeface="Courier New" charset="0"/>
                <a:ea typeface="Courier New" charset="0"/>
                <a:cs typeface="Courier New" charset="0"/>
              </a:rPr>
              <a:t>animals-</a:t>
            </a:r>
            <a:r>
              <a:rPr lang="en-US" sz="2400" dirty="0" err="1" smtClean="0">
                <a:solidFill>
                  <a:schemeClr val="accent1"/>
                </a:solidFill>
                <a:latin typeface="Courier New" charset="0"/>
                <a:ea typeface="Courier New" charset="0"/>
                <a:cs typeface="Courier New" charset="0"/>
              </a:rPr>
              <a:t>table.row</a:t>
            </a:r>
            <a:r>
              <a:rPr lang="en-US" sz="2400" dirty="0" smtClean="0">
                <a:solidFill>
                  <a:schemeClr val="accent1"/>
                </a:solidFill>
                <a:latin typeface="Courier New" charset="0"/>
                <a:ea typeface="Courier New" charset="0"/>
                <a:cs typeface="Courier New" charset="0"/>
              </a:rPr>
              <a:t>-n(2)</a:t>
            </a:r>
          </a:p>
          <a:p>
            <a:pPr marL="0" indent="0">
              <a:buNone/>
            </a:pPr>
            <a:endParaRPr lang="en-US" dirty="0">
              <a:solidFill>
                <a:schemeClr val="accent1"/>
              </a:solidFill>
              <a:latin typeface="Courier New" charset="0"/>
              <a:ea typeface="Courier New" charset="0"/>
              <a:cs typeface="Courier New" charset="0"/>
            </a:endParaRP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are </a:t>
            </a:r>
            <a:r>
              <a:rPr lang="en-US" sz="2400" i="1" dirty="0" smtClean="0">
                <a:solidFill>
                  <a:schemeClr val="bg1"/>
                </a:solidFill>
                <a:latin typeface="Helvetica" charset="0"/>
                <a:ea typeface="Helvetica" charset="0"/>
                <a:cs typeface="Helvetica" charset="0"/>
              </a:rPr>
              <a:t>called </a:t>
            </a:r>
            <a:r>
              <a:rPr lang="en-US" sz="2400" dirty="0" smtClean="0">
                <a:solidFill>
                  <a:schemeClr val="bg1"/>
                </a:solidFill>
                <a:latin typeface="Helvetica" charset="0"/>
                <a:ea typeface="Helvetica" charset="0"/>
                <a:cs typeface="Helvetica" charset="0"/>
              </a:rPr>
              <a:t>differently</a:t>
            </a:r>
          </a:p>
          <a:p>
            <a:pPr marL="514350" indent="-514350">
              <a:buFont typeface="+mj-lt"/>
              <a:buAutoNum type="arabicPeriod"/>
            </a:pPr>
            <a:r>
              <a:rPr lang="en-US" sz="2400" dirty="0" smtClean="0">
                <a:solidFill>
                  <a:schemeClr val="bg1"/>
                </a:solidFill>
                <a:latin typeface="Helvetica" charset="0"/>
                <a:ea typeface="Helvetica" charset="0"/>
                <a:cs typeface="Helvetica" charset="0"/>
              </a:rPr>
              <a:t>Methods have </a:t>
            </a:r>
            <a:r>
              <a:rPr lang="en-US" sz="2400" i="1" dirty="0" smtClean="0">
                <a:solidFill>
                  <a:schemeClr val="bg1"/>
                </a:solidFill>
                <a:latin typeface="Helvetica" charset="0"/>
                <a:ea typeface="Helvetica" charset="0"/>
                <a:cs typeface="Helvetica" charset="0"/>
              </a:rPr>
              <a:t>different contracts:</a:t>
            </a:r>
          </a:p>
          <a:p>
            <a:pPr marL="573088" indent="0">
              <a:buNone/>
            </a:pPr>
            <a:r>
              <a:rPr lang="en-US" sz="2400" dirty="0" smtClean="0">
                <a:solidFill>
                  <a:schemeClr val="accent1"/>
                </a:solidFill>
                <a:latin typeface="Courier New" charset="0"/>
                <a:ea typeface="Courier New" charset="0"/>
                <a:cs typeface="Courier New" charset="0"/>
              </a:rPr>
              <a:t>&lt;Table&gt;.get-row </a:t>
            </a:r>
            <a:r>
              <a:rPr lang="en-US" sz="2400" spc="-600" dirty="0" smtClean="0">
                <a:solidFill>
                  <a:schemeClr val="accent1"/>
                </a:solidFill>
                <a:latin typeface="Courier New" charset="0"/>
                <a:ea typeface="Courier New" charset="0"/>
                <a:cs typeface="Courier New" charset="0"/>
              </a:rPr>
              <a:t>::</a:t>
            </a:r>
            <a:r>
              <a:rPr lang="en-US" sz="2400" dirty="0" smtClean="0">
                <a:solidFill>
                  <a:schemeClr val="accent1"/>
                </a:solidFill>
                <a:latin typeface="Courier New" charset="0"/>
                <a:ea typeface="Courier New" charset="0"/>
                <a:cs typeface="Courier New" charset="0"/>
              </a:rPr>
              <a:t> (index</a:t>
            </a:r>
            <a:r>
              <a:rPr lang="en-US" sz="2400" spc="-600" dirty="0">
                <a:solidFill>
                  <a:schemeClr val="accent1"/>
                </a:solidFill>
                <a:latin typeface="Courier New" charset="0"/>
                <a:ea typeface="Courier New" charset="0"/>
                <a:cs typeface="Courier New" charset="0"/>
              </a:rPr>
              <a:t> :: </a:t>
            </a:r>
            <a:r>
              <a:rPr lang="en-US" sz="2400" spc="-600" dirty="0" smtClean="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Number) </a:t>
            </a:r>
            <a:r>
              <a:rPr lang="en-US" sz="2400" dirty="0" smtClean="0">
                <a:solidFill>
                  <a:schemeClr val="accent1"/>
                </a:solidFill>
                <a:latin typeface="Courier New" charset="0"/>
                <a:ea typeface="Courier New" charset="0"/>
                <a:cs typeface="Courier New" charset="0"/>
                <a:sym typeface="Wingdings"/>
              </a:rPr>
              <a:t> Row</a:t>
            </a:r>
            <a:endParaRPr lang="en-US" sz="2400" dirty="0">
              <a:solidFill>
                <a:schemeClr val="accent1"/>
              </a:solidFill>
              <a:latin typeface="Courier New" charset="0"/>
              <a:ea typeface="Courier New" charset="0"/>
              <a:cs typeface="Courier New" charset="0"/>
            </a:endParaRPr>
          </a:p>
          <a:p>
            <a:endParaRPr lang="en-US" dirty="0" smtClean="0">
              <a:solidFill>
                <a:schemeClr val="bg1"/>
              </a:solidFill>
              <a:latin typeface="Helvetica" charset="0"/>
              <a:ea typeface="Helvetica" charset="0"/>
              <a:cs typeface="Helvetica" charset="0"/>
            </a:endParaRPr>
          </a:p>
          <a:p>
            <a:pPr marL="514350" indent="-514350">
              <a:buFont typeface="+mj-lt"/>
              <a:buAutoNum type="arabicPeriod" startAt="3"/>
            </a:pPr>
            <a:r>
              <a:rPr lang="en-US" sz="2400" dirty="0">
                <a:solidFill>
                  <a:schemeClr val="bg1"/>
                </a:solidFill>
                <a:latin typeface="Helvetica" charset="0"/>
                <a:ea typeface="Helvetica" charset="0"/>
                <a:cs typeface="Helvetica" charset="0"/>
              </a:rPr>
              <a:t>Methods have a </a:t>
            </a:r>
            <a:r>
              <a:rPr lang="en-US" sz="2400" i="1" dirty="0">
                <a:solidFill>
                  <a:schemeClr val="bg1"/>
                </a:solidFill>
                <a:latin typeface="Helvetica" charset="0"/>
                <a:ea typeface="Helvetica" charset="0"/>
                <a:cs typeface="Helvetica" charset="0"/>
              </a:rPr>
              <a:t>secret </a:t>
            </a:r>
            <a:r>
              <a:rPr lang="en-US" sz="2400" i="1" dirty="0" smtClean="0">
                <a:solidFill>
                  <a:schemeClr val="bg1"/>
                </a:solidFill>
                <a:latin typeface="Helvetica" charset="0"/>
                <a:ea typeface="Helvetica" charset="0"/>
                <a:cs typeface="Helvetica" charset="0"/>
              </a:rPr>
              <a:t>argument</a:t>
            </a:r>
          </a:p>
          <a:p>
            <a:pPr marL="514350" indent="-514350">
              <a:buFont typeface="+mj-lt"/>
              <a:buAutoNum type="arabicPeriod" startAt="3"/>
            </a:pPr>
            <a:endParaRPr lang="en-US" sz="2400" i="1" dirty="0" smtClean="0">
              <a:solidFill>
                <a:schemeClr val="bg1"/>
              </a:solidFill>
              <a:latin typeface="Helvetica" charset="0"/>
              <a:ea typeface="Helvetica" charset="0"/>
              <a:cs typeface="Helvetica" charset="0"/>
            </a:endParaRPr>
          </a:p>
          <a:p>
            <a:pPr marL="0" indent="0" algn="ctr">
              <a:buNone/>
            </a:pPr>
            <a:r>
              <a:rPr lang="en-US" b="1" dirty="0" smtClean="0">
                <a:solidFill>
                  <a:schemeClr val="bg1"/>
                </a:solidFill>
                <a:latin typeface="Helvetica" charset="0"/>
                <a:ea typeface="Helvetica" charset="0"/>
                <a:cs typeface="Helvetica" charset="0"/>
              </a:rPr>
              <a:t>Complete page 17</a:t>
            </a:r>
            <a:endParaRPr lang="en-US" b="1" dirty="0">
              <a:solidFill>
                <a:schemeClr val="bg1"/>
              </a:solidFill>
              <a:latin typeface="Helvetica" charset="0"/>
              <a:ea typeface="Helvetica" charset="0"/>
              <a:cs typeface="Helvetica" charset="0"/>
            </a:endParaRPr>
          </a:p>
          <a:p>
            <a:pPr marL="0" indent="0">
              <a:buNone/>
            </a:pPr>
            <a:endParaRPr lang="en-US" i="1" dirty="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a:t>
            </a:r>
            <a:r>
              <a:rPr lang="en-US" dirty="0" smtClean="0"/>
              <a:t>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sz="1800" dirty="0" smtClean="0">
                <a:solidFill>
                  <a:schemeClr val="accent1"/>
                </a:solidFill>
                <a:latin typeface="Courier New" charset="0"/>
                <a:ea typeface="Courier New" charset="0"/>
                <a:cs typeface="Courier New" charset="0"/>
              </a:rPr>
              <a:t>&lt;</a:t>
            </a:r>
            <a:r>
              <a:rPr lang="en-US" sz="1800" dirty="0">
                <a:solidFill>
                  <a:schemeClr val="accent1"/>
                </a:solidFill>
                <a:latin typeface="Courier New" charset="0"/>
                <a:ea typeface="Courier New" charset="0"/>
                <a:cs typeface="Courier New" charset="0"/>
              </a:rPr>
              <a: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String, ascending </a:t>
            </a:r>
            <a:r>
              <a:rPr lang="en-US" sz="1800" spc="-600" dirty="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Boolean</a:t>
            </a:r>
            <a:r>
              <a:rPr lang="en-US" sz="18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sym typeface="Wingdings"/>
              </a:rPr>
              <a:t></a:t>
            </a:r>
            <a:r>
              <a:rPr lang="en-US" sz="1800" dirty="0" smtClean="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.order</a:t>
            </a:r>
            <a:r>
              <a:rPr lang="en-US" sz="1800" b="1" dirty="0" smtClean="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a:t>
            </a:r>
            <a:r>
              <a:rPr lang="en-US" sz="1800" dirty="0" smtClean="0">
                <a:solidFill>
                  <a:schemeClr val="accent1"/>
                </a:solidFill>
                <a:latin typeface="Courier New" charset="0"/>
                <a:ea typeface="Courier New" charset="0"/>
                <a:cs typeface="Courier New" charset="0"/>
              </a:rPr>
              <a:t>(test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(Row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Boolean) </a:t>
            </a:r>
            <a:r>
              <a:rPr lang="en-US" sz="1800" dirty="0" smtClean="0">
                <a:solidFill>
                  <a:schemeClr val="accent1"/>
                </a:solidFill>
                <a:latin typeface="Courier New" charset="0"/>
                <a:ea typeface="Courier New" charset="0"/>
                <a:cs typeface="Courier New" charset="0"/>
                <a:sym typeface="Wingdings"/>
              </a:rPr>
              <a:t> </a:t>
            </a:r>
            <a:r>
              <a:rPr lang="en-US" sz="1800" dirty="0" smtClean="0">
                <a:solidFill>
                  <a:schemeClr val="accent1"/>
                </a:solidFill>
                <a:latin typeface="Courier New" charset="0"/>
                <a:ea typeface="Courier New" charset="0"/>
                <a:cs typeface="Courier New" charset="0"/>
              </a:rPr>
              <a:t>Table</a:t>
            </a:r>
            <a:endParaRPr lang="en-US" sz="1800" dirty="0">
              <a:solidFill>
                <a:schemeClr val="accent1"/>
              </a:solidFill>
              <a:latin typeface="Courier New" charset="0"/>
              <a:ea typeface="Courier New" charset="0"/>
              <a:cs typeface="Courier New" charset="0"/>
            </a:endParaRP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a:t>
            </a:r>
            <a:r>
              <a:rPr lang="en-US" sz="1800" dirty="0" smtClean="0">
                <a:solidFill>
                  <a:schemeClr val="accent1"/>
                </a:solidFill>
                <a:latin typeface="Courier New" charset="0"/>
                <a:ea typeface="Courier New" charset="0"/>
                <a:cs typeface="Courier New" charset="0"/>
              </a:rPr>
              <a:t>&gt;.build-column</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err="1" smtClean="0">
                <a:solidFill>
                  <a:schemeClr val="accent1"/>
                </a:solidFill>
                <a:latin typeface="Courier New" charset="0"/>
                <a:ea typeface="Courier New" charset="0"/>
                <a:cs typeface="Courier New" charset="0"/>
              </a:rPr>
              <a:t>Str</a:t>
            </a:r>
            <a:r>
              <a:rPr lang="en-US" sz="1800" dirty="0" smtClean="0">
                <a:solidFill>
                  <a:schemeClr val="accent1"/>
                </a:solidFill>
                <a:latin typeface="Courier New" charset="0"/>
                <a:ea typeface="Courier New" charset="0"/>
                <a:cs typeface="Courier New" charset="0"/>
              </a:rPr>
              <a:t>, f</a:t>
            </a:r>
            <a:r>
              <a:rPr lang="en-US" sz="1800" spc="-600" dirty="0" smtClean="0">
                <a:solidFill>
                  <a:schemeClr val="accent1"/>
                </a:solidFill>
                <a:latin typeface="Courier New" charset="0"/>
                <a:ea typeface="Courier New" charset="0"/>
                <a:cs typeface="Courier New" charset="0"/>
              </a:rPr>
              <a:t>::</a:t>
            </a:r>
            <a:r>
              <a:rPr lang="en-US" sz="1800" dirty="0" smtClean="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smtClean="0">
                <a:solidFill>
                  <a:schemeClr val="accent1"/>
                </a:solidFill>
                <a:latin typeface="Courier New" charset="0"/>
                <a:ea typeface="Courier New" charset="0"/>
                <a:cs typeface="Courier New" charset="0"/>
              </a:rPr>
              <a:t>animals-</a:t>
            </a:r>
            <a:r>
              <a:rPr lang="en-US" sz="1800" dirty="0" err="1" smtClean="0">
                <a:solidFill>
                  <a:schemeClr val="accent1"/>
                </a:solidFill>
                <a:latin typeface="Courier New" charset="0"/>
                <a:ea typeface="Courier New" charset="0"/>
                <a:cs typeface="Courier New" charset="0"/>
              </a:rPr>
              <a:t>table</a:t>
            </a:r>
            <a:r>
              <a:rPr lang="en-US" sz="1800" b="1" dirty="0" err="1" smtClean="0">
                <a:solidFill>
                  <a:schemeClr val="accent1"/>
                </a:solidFill>
                <a:latin typeface="Courier New" charset="0"/>
                <a:ea typeface="Courier New" charset="0"/>
                <a:cs typeface="Courier New" charset="0"/>
              </a:rPr>
              <a:t>.build</a:t>
            </a:r>
            <a:r>
              <a:rPr lang="en-US" sz="1800" b="1" dirty="0" smtClean="0">
                <a:solidFill>
                  <a:schemeClr val="accent1"/>
                </a:solidFill>
                <a:latin typeface="Courier New" charset="0"/>
                <a:ea typeface="Courier New" charset="0"/>
                <a:cs typeface="Courier New" charset="0"/>
              </a:rPr>
              <a:t>-column</a:t>
            </a:r>
            <a:r>
              <a:rPr lang="en-US" sz="1800" dirty="0" smtClean="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smtClean="0"/>
              <a:t>More </a:t>
            </a:r>
            <a:r>
              <a:rPr lang="en-US" dirty="0" smtClean="0"/>
              <a:t>Table Methods</a:t>
            </a:r>
            <a:endParaRPr lang="en-US" dirty="0"/>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r>
              <a:rPr lang="en-US" sz="2400" dirty="0" smtClean="0">
                <a:solidFill>
                  <a:schemeClr val="bg1"/>
                </a:solidFill>
                <a:latin typeface="Helvetica" charset="0"/>
                <a:ea typeface="Helvetica" charset="0"/>
                <a:cs typeface="Helvetica" charset="0"/>
              </a:rPr>
              <a:t>Methods can be chained together:</a:t>
            </a:r>
            <a:endParaRPr lang="en-US" sz="1800" i="1" dirty="0" smtClean="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r>
              <a:rPr lang="en-US" sz="1800" b="1" dirty="0" smtClean="0">
                <a:solidFill>
                  <a:schemeClr val="accent1"/>
                </a:solidFill>
                <a:latin typeface="Courier New" charset="0"/>
                <a:ea typeface="Courier New" charset="0"/>
                <a:cs typeface="Courier New" charset="0"/>
              </a:rPr>
              <a:t>.filter</a:t>
            </a:r>
            <a:r>
              <a:rPr lang="en-US" sz="1800" dirty="0" smtClean="0">
                <a:solidFill>
                  <a:schemeClr val="accent1"/>
                </a:solidFill>
                <a:latin typeface="Courier New" charset="0"/>
                <a:ea typeface="Courier New" charset="0"/>
                <a:cs typeface="Courier New" charset="0"/>
              </a:rPr>
              <a:t>(is-fixed)</a:t>
            </a:r>
            <a:r>
              <a:rPr lang="en-US" sz="1800" b="1" dirty="0" smtClean="0">
                <a:solidFill>
                  <a:schemeClr val="accent1"/>
                </a:solidFill>
                <a:latin typeface="Courier New" charset="0"/>
                <a:ea typeface="Courier New" charset="0"/>
                <a:cs typeface="Courier New" charset="0"/>
              </a:rPr>
              <a:t>.</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r>
              <a:rPr lang="en-US" sz="1800" dirty="0" smtClean="0">
                <a:solidFill>
                  <a:schemeClr val="accent1"/>
                </a:solidFill>
                <a:latin typeface="Courier New" charset="0"/>
                <a:ea typeface="Courier New" charset="0"/>
                <a:cs typeface="Courier New" charset="0"/>
              </a:rPr>
              <a:t>)</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smtClean="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build-column</a:t>
            </a:r>
            <a:r>
              <a:rPr lang="en-US" sz="1800" dirty="0">
                <a:solidFill>
                  <a:schemeClr val="accent1"/>
                </a:solidFill>
                <a:latin typeface="Courier New" charset="0"/>
                <a:ea typeface="Courier New" charset="0"/>
                <a:cs typeface="Courier New" charset="0"/>
              </a:rPr>
              <a:t>(“year”, birth-year</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dirty="0" smtClean="0">
                <a:solidFill>
                  <a:schemeClr val="accent1"/>
                </a:solidFill>
                <a:latin typeface="Courier New" charset="0"/>
                <a:ea typeface="Courier New" charset="0"/>
                <a:cs typeface="Courier New" charset="0"/>
              </a:rPr>
              <a:t>)</a:t>
            </a:r>
          </a:p>
          <a:p>
            <a:pPr marL="0" indent="0">
              <a:spcBef>
                <a:spcPts val="0"/>
              </a:spcBef>
              <a:buNone/>
            </a:pPr>
            <a:r>
              <a:rPr lang="en-US" sz="1800" b="1" dirty="0">
                <a:solidFill>
                  <a:schemeClr val="accent1"/>
                </a:solidFill>
                <a:latin typeface="Courier New" charset="0"/>
                <a:ea typeface="Courier New" charset="0"/>
                <a:cs typeface="Courier New" charset="0"/>
              </a:rPr>
              <a:t> </a:t>
            </a:r>
            <a:r>
              <a:rPr lang="en-US" sz="1800" b="1" dirty="0" smtClean="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buNone/>
            </a:pPr>
            <a:endParaRPr lang="en-US" sz="1800" i="1" dirty="0" smtClean="0">
              <a:solidFill>
                <a:schemeClr val="accent1"/>
              </a:solidFill>
              <a:latin typeface="Courier New" charset="0"/>
              <a:ea typeface="Courier New" charset="0"/>
              <a:cs typeface="Courier New" charset="0"/>
            </a:endParaRPr>
          </a:p>
          <a:p>
            <a:pPr marL="0" indent="0" algn="ctr">
              <a:buNone/>
            </a:pPr>
            <a:r>
              <a:rPr lang="en-US" sz="2400" b="1" dirty="0" smtClean="0">
                <a:solidFill>
                  <a:schemeClr val="bg1"/>
                </a:solidFill>
                <a:latin typeface="Helvetica" charset="0"/>
                <a:ea typeface="Helvetica" charset="0"/>
                <a:cs typeface="Helvetica" charset="0"/>
              </a:rPr>
              <a:t>Practice in the Interactions Area!</a:t>
            </a:r>
          </a:p>
          <a:p>
            <a:pPr marL="0" indent="0" algn="ctr">
              <a:buNone/>
            </a:pPr>
            <a:r>
              <a:rPr lang="en-US" sz="2400" b="1" dirty="0" smtClean="0">
                <a:solidFill>
                  <a:schemeClr val="bg1"/>
                </a:solidFill>
                <a:latin typeface="Helvetica" charset="0"/>
                <a:ea typeface="Helvetica" charset="0"/>
                <a:cs typeface="Helvetica" charset="0"/>
              </a:rPr>
              <a:t>Turn to Page 18</a:t>
            </a:r>
            <a:r>
              <a:rPr lang="mr-IN" sz="2400" b="1" dirty="0" smtClean="0">
                <a:solidFill>
                  <a:schemeClr val="bg1"/>
                </a:solidFill>
                <a:latin typeface="Helvetica" charset="0"/>
                <a:ea typeface="Helvetica" charset="0"/>
                <a:cs typeface="Helvetica" charset="0"/>
              </a:rPr>
              <a:t>…</a:t>
            </a:r>
            <a:endParaRPr lang="en-US" sz="2400" b="1" dirty="0" smtClean="0">
              <a:solidFill>
                <a:schemeClr val="bg1"/>
              </a:solidFill>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a:t>
            </a:r>
            <a:r>
              <a:rPr lang="en-US" sz="1500" b="1" spc="-100" dirty="0" smtClean="0">
                <a:solidFill>
                  <a:schemeClr val="bg1"/>
                </a:solidFill>
                <a:latin typeface="Courier New" charset="0"/>
                <a:ea typeface="Courier New" charset="0"/>
                <a:cs typeface="Courier New" charset="0"/>
              </a:rPr>
              <a:t>et-kittens-tags</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Table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a table of kittens, with nametags, sorted by age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123380754"/>
              </p:ext>
            </p:extLst>
          </p:nvPr>
        </p:nvGraphicFramePr>
        <p:xfrm>
          <a:off x="2057400" y="2812003"/>
          <a:ext cx="3111845" cy="1440180"/>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species</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fixed</a:t>
                      </a:r>
                    </a:p>
                  </a:txBody>
                  <a:tcPr marL="28575" marR="28575" marT="0" marB="0" anchor="b"/>
                </a:tc>
                <a:tc>
                  <a:txBody>
                    <a:bodyPr/>
                    <a:lstStyle/>
                    <a:p>
                      <a:pPr marL="0" marR="0" algn="ctr">
                        <a:lnSpc>
                          <a:spcPct val="200000"/>
                        </a:lnSpc>
                        <a:spcBef>
                          <a:spcPts val="0"/>
                        </a:spcBef>
                        <a:spcAft>
                          <a:spcPts val="0"/>
                        </a:spcAft>
                      </a:pPr>
                      <a:r>
                        <a:rPr lang="en-US" sz="900" b="1" spc="-50" baseline="0">
                          <a:solidFill>
                            <a:sysClr val="windowText" lastClr="000000"/>
                          </a:solidFill>
                          <a:effectLst/>
                          <a:latin typeface="Courier New" charset="0"/>
                          <a:ea typeface="Courier New" charset="0"/>
                          <a:cs typeface="Courier New" charset="0"/>
                        </a:rPr>
                        <a:t>legs</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b"/>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tc>
              </a:tr>
              <a:tr h="137160">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6.5</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TRUE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48</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0.3</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FALSE</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28575" marR="28575" marT="0" marB="0" anchor="b"/>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3.2</a:t>
                      </a:r>
                    </a:p>
                  </a:txBody>
                  <a:tcPr marL="28575" marR="28575" marT="0" marB="0" anchor="b"/>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b"/>
                </a:tc>
              </a:tr>
              <a:tr h="137160">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2</a:t>
                      </a:r>
                    </a:p>
                  </a:txBody>
                  <a:tcPr marL="28575" marR="28575" marT="0" marB="0"/>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TRUE</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7.4</a:t>
                      </a:r>
                    </a:p>
                  </a:txBody>
                  <a:tcPr marL="28575" marR="28575" marT="0" marB="0"/>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graphicFrame>
        <p:nvGraphicFramePr>
          <p:cNvPr id="60" name="Table 59"/>
          <p:cNvGraphicFramePr>
            <a:graphicFrameLocks noGrp="1"/>
          </p:cNvGraphicFramePr>
          <p:nvPr>
            <p:extLst>
              <p:ext uri="{D42A27DB-BD31-4B8C-83A1-F6EECF244321}">
                <p14:modId xmlns:p14="http://schemas.microsoft.com/office/powerpoint/2010/main" val="1338613123"/>
              </p:ext>
            </p:extLst>
          </p:nvPr>
        </p:nvGraphicFramePr>
        <p:xfrm>
          <a:off x="5854699" y="3076247"/>
          <a:ext cx="3136901" cy="643509"/>
        </p:xfrm>
        <a:graphic>
          <a:graphicData uri="http://schemas.openxmlformats.org/drawingml/2006/table">
            <a:tbl>
              <a:tblPr firstRow="1" firstCol="1" bandRow="1">
                <a:tableStyleId>{2D5ABB26-0587-4C30-8999-92F81FD0307C}</a:tableStyleId>
              </a:tblPr>
              <a:tblGrid>
                <a:gridCol w="397036"/>
                <a:gridCol w="457385"/>
                <a:gridCol w="285866"/>
                <a:gridCol w="343039"/>
                <a:gridCol w="285866"/>
                <a:gridCol w="400212"/>
                <a:gridCol w="400212"/>
                <a:gridCol w="567285"/>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age</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fixed</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legs</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weight</a:t>
                      </a:r>
                      <a:endParaRPr lang="en-US" sz="1200" b="1" dirty="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adopt</a:t>
                      </a:r>
                      <a:endParaRPr lang="en-US" sz="1200" b="1" dirty="0">
                        <a:solidFill>
                          <a:sysClr val="windowText" lastClr="000000"/>
                        </a:solidFill>
                        <a:effectLst/>
                        <a:latin typeface="Times New Roman" charset="0"/>
                        <a:ea typeface="Arial Unicode MS" charset="0"/>
                      </a:endParaRPr>
                    </a:p>
                  </a:txBody>
                  <a:tcPr marL="0" marR="0"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r>
              <a:tr h="137160">
                <a:tc>
                  <a:txBody>
                    <a:bodyPr/>
                    <a:lstStyle/>
                    <a:p>
                      <a:pPr marL="0" marR="0" algn="ctr">
                        <a:lnSpc>
                          <a:spcPct val="150000"/>
                        </a:lnSpc>
                        <a:spcBef>
                          <a:spcPts val="0"/>
                        </a:spcBef>
                        <a:spcAft>
                          <a:spcPts val="0"/>
                        </a:spcAft>
                      </a:pPr>
                      <a:r>
                        <a:rPr lang="en-US" sz="800">
                          <a:solidFill>
                            <a:sysClr val="windowText" lastClr="000000"/>
                          </a:solidFill>
                          <a:effectLst/>
                        </a:rPr>
                        <a:t>Sasha</a:t>
                      </a:r>
                      <a:endParaRPr lang="en-US" sz="1200">
                        <a:solidFill>
                          <a:sysClr val="windowText" lastClr="000000"/>
                        </a:solidFill>
                        <a:effectLst/>
                        <a:latin typeface="Times New Roman" charset="0"/>
                        <a:ea typeface="Arial Unicode MS" charset="0"/>
                      </a:endParaRPr>
                    </a:p>
                  </a:txBody>
                  <a:tcPr marL="28575" marR="28575" marT="0" marB="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6.5</a:t>
                      </a:r>
                      <a:endParaRPr lang="en-US" sz="1200">
                        <a:solidFill>
                          <a:sysClr val="windowText" lastClr="000000"/>
                        </a:solidFill>
                        <a:effectLst/>
                        <a:latin typeface="Times New Roman" charset="0"/>
                        <a:ea typeface="Arial Unicode MS" charset="0"/>
                      </a:endParaRPr>
                    </a:p>
                  </a:txBody>
                  <a:tcPr marL="28575" marR="28575"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137160">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b">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1</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FALSE</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3.2</a:t>
                      </a:r>
                      <a:endParaRPr lang="en-US" sz="1200">
                        <a:solidFill>
                          <a:sysClr val="windowText" lastClr="000000"/>
                        </a:solidFill>
                        <a:effectLst/>
                        <a:latin typeface="Times New Roman" charset="0"/>
                        <a:ea typeface="Arial Unicode MS" charset="0"/>
                      </a:endParaRPr>
                    </a:p>
                  </a:txBody>
                  <a:tcPr marL="28575" marR="28575"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4</a:t>
                      </a:r>
                      <a:endParaRPr lang="en-US" sz="1200">
                        <a:solidFill>
                          <a:sysClr val="windowText" lastClr="000000"/>
                        </a:solidFill>
                        <a:effectLst/>
                        <a:latin typeface="Times New Roman" charset="0"/>
                        <a:ea typeface="Arial Unicode MS" charset="0"/>
                      </a:endParaRPr>
                    </a:p>
                  </a:txBody>
                  <a:tcPr marL="0" marR="0" marT="0"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get-kittens-tags</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r>
              <a:rPr lang="en-US" sz="1500" dirty="0" smtClean="0">
                <a:solidFill>
                  <a:schemeClr val="bg1"/>
                </a:solidFill>
                <a:latin typeface="Courier New" charset="0"/>
                <a:ea typeface="Courier New" charset="0"/>
                <a:cs typeface="Courier New" charset="0"/>
              </a:rPr>
              <a:t>”)</a:t>
            </a:r>
            <a:endParaRPr lang="en-US" sz="1500" dirty="0">
              <a:solidFill>
                <a:schemeClr val="bg1"/>
              </a:solidFill>
              <a:latin typeface="Courier New" charset="0"/>
              <a:ea typeface="Courier New" charset="0"/>
              <a:cs typeface="Courier New" charset="0"/>
            </a:endParaRP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smtClean="0"/>
              <a:t>Table Plan Practice</a:t>
            </a:r>
            <a:endParaRPr lang="en-US" dirty="0"/>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pPr marL="0" indent="0">
              <a:buNone/>
            </a:pPr>
            <a:r>
              <a:rPr lang="en-US" b="1" dirty="0" smtClean="0">
                <a:latin typeface="Arial" panose="020B0604020202020204" pitchFamily="34" charset="0"/>
                <a:cs typeface="Arial" panose="020B0604020202020204" pitchFamily="34" charset="0"/>
              </a:rPr>
              <a:t>Complete pages 19-21</a:t>
            </a:r>
            <a:endParaRPr lang="en-US" b="1"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r>
              <a:rPr lang="en-US" altLang="en-US" dirty="0" smtClean="0">
                <a:latin typeface="Helvetica" charset="0"/>
                <a:ea typeface="ＭＳ Ｐゴシック" charset="-128"/>
                <a:cs typeface="Helvetica" charset="0"/>
              </a:rPr>
              <a:t>)</a:t>
            </a:r>
          </a:p>
          <a:p>
            <a:pPr marL="457200" indent="-457200" eaLnBrk="1" hangingPunct="1">
              <a:lnSpc>
                <a:spcPct val="150000"/>
              </a:lnSpc>
              <a:buFont typeface="+mj-lt"/>
              <a:buAutoNum type="arabicPeriod"/>
            </a:pPr>
            <a:r>
              <a:rPr lang="en-US" altLang="en-US" sz="2400" i="1" dirty="0" smtClean="0">
                <a:latin typeface="Helvetica" charset="0"/>
                <a:ea typeface="ＭＳ Ｐゴシック" charset="-128"/>
                <a:cs typeface="Helvetica" charset="0"/>
              </a:rPr>
              <a:t>Top-Down Design</a:t>
            </a:r>
            <a:endParaRPr lang="en-US" altLang="en-US" sz="2400" i="1" dirty="0">
              <a:latin typeface="Helvetica" charset="0"/>
              <a:ea typeface="Helvetica" charset="0"/>
              <a:cs typeface="Helvetica" charset="0"/>
            </a:endParaRP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000" dirty="0" smtClean="0">
                <a:latin typeface="Arial" charset="0"/>
                <a:ea typeface="Arial" charset="0"/>
                <a:cs typeface="Arial" charset="0"/>
              </a:rPr>
              <a:t>Complete Page 22.</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842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Starter File</a:t>
            </a:r>
            <a:endParaRPr lang="en-US" sz="2200" dirty="0">
              <a:latin typeface="Arial" panose="020B0604020202020204" pitchFamily="34" charset="0"/>
              <a:cs typeface="Arial" panose="020B0604020202020204" pitchFamily="34" charset="0"/>
            </a:endParaRP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Turn to page 24</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Bef>
                <a:spcPts val="0"/>
              </a:spcBef>
              <a:spcAft>
                <a:spcPts val="1200"/>
              </a:spcAft>
              <a:buClr>
                <a:srgbClr val="4C4C4C"/>
              </a:buClr>
              <a:buSzTx/>
            </a:pPr>
            <a:r>
              <a:rPr lang="en-US" sz="2200" dirty="0" smtClean="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5, 2, 3, 1, 4</a:t>
            </a:r>
            <a:r>
              <a:rPr lang="en-US" sz="2200" dirty="0" smtClean="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200" dirty="0" smtClean="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for tables!</a:t>
            </a:r>
            <a:endParaRPr lang="en-US" sz="2200" dirty="0">
              <a:latin typeface="Arial" charset="0"/>
              <a:ea typeface="Arial" charset="0"/>
              <a:cs typeface="Arial" charset="0"/>
            </a:endParaRPr>
          </a:p>
          <a:p>
            <a:pPr eaLnBrk="1" hangingPunct="1">
              <a:spcBef>
                <a:spcPts val="0"/>
              </a:spcBef>
              <a:spcAft>
                <a:spcPts val="0"/>
              </a:spcAft>
              <a:buClr>
                <a:srgbClr val="4C4C4C"/>
              </a:buClr>
              <a:buSzTx/>
              <a:buNone/>
            </a:pPr>
            <a:r>
              <a:rPr lang="en-US" sz="2200" dirty="0" smtClean="0">
                <a:solidFill>
                  <a:schemeClr val="accent1"/>
                </a:solidFill>
                <a:latin typeface="Courier New" charset="0"/>
                <a:ea typeface="Courier New" charset="0"/>
                <a:cs typeface="Courier New" charset="0"/>
              </a:rPr>
              <a:t>mean </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a:t>
            </a:r>
            <a:r>
              <a:rPr lang="en-US" sz="2200" dirty="0" smtClean="0">
                <a:solidFill>
                  <a:schemeClr val="accent1"/>
                </a:solidFill>
                <a:latin typeface="Courier New" charset="0"/>
                <a:ea typeface="Courier New" charset="0"/>
                <a:cs typeface="Courier New" charset="0"/>
              </a:rPr>
              <a: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0"/>
              </a:spcAft>
              <a:buClr>
                <a:srgbClr val="4C4C4C"/>
              </a:buClr>
              <a:buSzTx/>
              <a:buNone/>
            </a:pPr>
            <a:r>
              <a:rPr lang="en-US" dirty="0" smtClean="0">
                <a:solidFill>
                  <a:schemeClr val="accent1"/>
                </a:solidFill>
                <a:latin typeface="Courier New" charset="0"/>
                <a:ea typeface="Courier New" charset="0"/>
                <a:cs typeface="Courier New" charset="0"/>
                <a:sym typeface="Wingdings"/>
              </a:rPr>
              <a:t>mean(animals-table, “weeks”)</a:t>
            </a:r>
            <a:endParaRPr lang="en-US"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a:t>
            </a:r>
            <a:r>
              <a:rPr lang="en-US" sz="2200" dirty="0" smtClean="0">
                <a:latin typeface="Arial" charset="0"/>
                <a:ea typeface="Arial" charset="0"/>
                <a:cs typeface="Arial" charset="0"/>
              </a:rPr>
              <a:t>sorted list </a:t>
            </a:r>
            <a:r>
              <a:rPr lang="en-US" sz="2200" dirty="0">
                <a:latin typeface="Arial" charset="0"/>
                <a:ea typeface="Arial" charset="0"/>
                <a:cs typeface="Arial" charset="0"/>
              </a:rPr>
              <a:t>of numbers </a:t>
            </a:r>
            <a:endParaRPr lang="en-US" sz="2200" dirty="0" smtClean="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200" dirty="0" smtClean="0">
                <a:latin typeface="Arial" charset="0"/>
                <a:ea typeface="Arial" charset="0"/>
                <a:cs typeface="Arial" charset="0"/>
              </a:rPr>
              <a:t>What </a:t>
            </a:r>
            <a:r>
              <a:rPr lang="en-US" sz="2200" dirty="0" smtClean="0">
                <a:latin typeface="Arial" charset="0"/>
                <a:ea typeface="Arial" charset="0"/>
                <a:cs typeface="Arial" charset="0"/>
              </a:rPr>
              <a:t>is the mean of   </a:t>
            </a:r>
            <a:r>
              <a:rPr lang="en-US" sz="2200" dirty="0">
                <a:solidFill>
                  <a:schemeClr val="accent1"/>
                </a:solidFill>
                <a:latin typeface="Arial" charset="0"/>
                <a:ea typeface="Arial" charset="0"/>
                <a:cs typeface="Arial" charset="0"/>
              </a:rPr>
              <a:t>5</a:t>
            </a:r>
            <a:r>
              <a:rPr lang="en-US" sz="2200" dirty="0" smtClean="0">
                <a:solidFill>
                  <a:schemeClr val="accent1"/>
                </a:solidFill>
                <a:latin typeface="Arial" charset="0"/>
                <a:ea typeface="Arial" charset="0"/>
                <a:cs typeface="Arial" charset="0"/>
              </a:rPr>
              <a:t>, 2, 3, 1, </a:t>
            </a:r>
            <a:r>
              <a:rPr lang="en-US" sz="2200" dirty="0">
                <a:solidFill>
                  <a:schemeClr val="accent1"/>
                </a:solidFill>
                <a:latin typeface="Arial" charset="0"/>
                <a:ea typeface="Arial" charset="0"/>
                <a:cs typeface="Arial" charset="0"/>
              </a:rPr>
              <a:t>4</a:t>
            </a:r>
            <a:r>
              <a:rPr lang="en-US" sz="2200" dirty="0" smtClean="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smtClean="0">
                <a:latin typeface="Arial" charset="0"/>
                <a:ea typeface="Arial" charset="0"/>
                <a:cs typeface="Arial" charset="0"/>
              </a:rPr>
              <a:t>If there is no “middle”, take the mean of the “middle two”</a:t>
            </a:r>
            <a:endParaRPr lang="en-US" sz="2200" dirty="0">
              <a:latin typeface="Arial" charset="0"/>
              <a:ea typeface="Arial" charset="0"/>
              <a:cs typeface="Arial" charset="0"/>
            </a:endParaRP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a:t>
            </a:r>
            <a:r>
              <a:rPr lang="en-US" sz="2200" dirty="0" smtClean="0">
                <a:solidFill>
                  <a:schemeClr val="accent1"/>
                </a:solidFill>
                <a:latin typeface="Arial" charset="0"/>
                <a:ea typeface="Arial" charset="0"/>
                <a:cs typeface="Arial" charset="0"/>
              </a:rPr>
              <a:t>4, 6</a:t>
            </a:r>
            <a:r>
              <a:rPr lang="en-US" sz="2200" dirty="0" smtClean="0">
                <a:latin typeface="Arial" charset="0"/>
                <a:ea typeface="Arial" charset="0"/>
                <a:cs typeface="Arial" charset="0"/>
              </a:rPr>
              <a:t>?</a:t>
            </a:r>
            <a:endParaRPr lang="en-US" sz="2200" dirty="0">
              <a:latin typeface="Arial" charset="0"/>
              <a:ea typeface="Arial" charset="0"/>
              <a:cs typeface="Arial" charset="0"/>
            </a:endParaRPr>
          </a:p>
          <a:p>
            <a:pPr eaLnBrk="1" hangingPunct="1">
              <a:spcBef>
                <a:spcPts val="0"/>
              </a:spcBef>
              <a:spcAft>
                <a:spcPts val="1800"/>
              </a:spcAft>
              <a:buClr>
                <a:srgbClr val="4C4C4C"/>
              </a:buClr>
              <a:buSzTx/>
              <a:buNone/>
            </a:pPr>
            <a:endParaRPr lang="en-US" sz="22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rPr>
              <a:t>median </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a:t>
            </a:r>
            <a:r>
              <a:rPr lang="en-US" sz="2200" dirty="0" smtClean="0">
                <a:solidFill>
                  <a:schemeClr val="accent1"/>
                </a:solidFill>
                <a:latin typeface="Courier New" charset="0"/>
                <a:ea typeface="Courier New" charset="0"/>
                <a:cs typeface="Courier New" charset="0"/>
              </a:rPr>
              <a: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sym typeface="Wingdings"/>
              </a:rPr>
              <a:t>median(animals-table, “weeks”)</a:t>
            </a: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89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smtClean="0">
                <a:latin typeface="Arial" charset="0"/>
                <a:ea typeface="Arial" charset="0"/>
                <a:cs typeface="Arial" charset="0"/>
              </a:rPr>
              <a:t>Modes </a:t>
            </a:r>
            <a:r>
              <a:rPr lang="en-US" sz="2200" dirty="0" smtClean="0">
                <a:latin typeface="Arial" charset="0"/>
                <a:ea typeface="Arial" charset="0"/>
                <a:cs typeface="Arial" charset="0"/>
              </a:rPr>
              <a:t>are the “most repeated” </a:t>
            </a:r>
            <a:r>
              <a:rPr lang="en-US" sz="2200" dirty="0">
                <a:latin typeface="Arial" charset="0"/>
                <a:ea typeface="Arial" charset="0"/>
                <a:cs typeface="Arial" charset="0"/>
              </a:rPr>
              <a:t>value </a:t>
            </a:r>
            <a:r>
              <a:rPr lang="en-US" sz="2200" dirty="0" smtClean="0">
                <a:latin typeface="Arial" charset="0"/>
                <a:ea typeface="Arial" charset="0"/>
                <a:cs typeface="Arial" charset="0"/>
              </a:rPr>
              <a:t>in a list </a:t>
            </a:r>
            <a:r>
              <a:rPr lang="en-US" sz="2200" dirty="0">
                <a:latin typeface="Arial" charset="0"/>
                <a:ea typeface="Arial" charset="0"/>
                <a:cs typeface="Arial" charset="0"/>
              </a:rPr>
              <a:t>of numbers </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a:t>
            </a:r>
            <a:r>
              <a:rPr lang="en-US" sz="2200" dirty="0" smtClean="0">
                <a:latin typeface="Arial" charset="0"/>
                <a:ea typeface="Arial" charset="0"/>
                <a:cs typeface="Arial" charset="0"/>
              </a:rPr>
              <a:t>are the modes of   </a:t>
            </a:r>
            <a:r>
              <a:rPr lang="en-US" sz="2200" dirty="0">
                <a:solidFill>
                  <a:schemeClr val="accent1"/>
                </a:solidFill>
                <a:latin typeface="Arial" charset="0"/>
                <a:ea typeface="Arial" charset="0"/>
                <a:cs typeface="Arial" charset="0"/>
              </a:rPr>
              <a:t>5</a:t>
            </a:r>
            <a:r>
              <a:rPr lang="en-US" sz="2200" dirty="0" smtClean="0">
                <a:solidFill>
                  <a:schemeClr val="accent1"/>
                </a:solidFill>
                <a:latin typeface="Arial" charset="0"/>
                <a:ea typeface="Arial" charset="0"/>
                <a:cs typeface="Arial" charset="0"/>
              </a:rPr>
              <a:t>, 2, 3, 3, 1, </a:t>
            </a:r>
            <a:r>
              <a:rPr lang="en-US" sz="2200" dirty="0">
                <a:solidFill>
                  <a:schemeClr val="accent1"/>
                </a:solidFill>
                <a:latin typeface="Arial" charset="0"/>
                <a:ea typeface="Arial" charset="0"/>
                <a:cs typeface="Arial" charset="0"/>
              </a:rPr>
              <a:t>4</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There can be </a:t>
            </a:r>
            <a:r>
              <a:rPr lang="en-US" sz="2200" b="1" dirty="0" smtClean="0">
                <a:latin typeface="Arial" charset="0"/>
                <a:ea typeface="Arial" charset="0"/>
                <a:cs typeface="Arial" charset="0"/>
              </a:rPr>
              <a:t>more multiple modes: </a:t>
            </a:r>
            <a:r>
              <a:rPr lang="en-US" sz="2200" dirty="0">
                <a:solidFill>
                  <a:schemeClr val="accent1"/>
                </a:solidFill>
                <a:latin typeface="Arial" charset="0"/>
                <a:ea typeface="Arial" charset="0"/>
                <a:cs typeface="Arial" charset="0"/>
              </a:rPr>
              <a:t>5, 2, 3, </a:t>
            </a:r>
            <a:r>
              <a:rPr lang="en-US" sz="2200" dirty="0" smtClean="0">
                <a:solidFill>
                  <a:schemeClr val="accent1"/>
                </a:solidFill>
                <a:latin typeface="Arial" charset="0"/>
                <a:ea typeface="Arial" charset="0"/>
                <a:cs typeface="Arial" charset="0"/>
              </a:rPr>
              <a:t>3, 1</a:t>
            </a:r>
            <a:r>
              <a:rPr lang="en-US" sz="2200" dirty="0">
                <a:solidFill>
                  <a:schemeClr val="accent1"/>
                </a:solidFill>
                <a:latin typeface="Arial" charset="0"/>
                <a:ea typeface="Arial" charset="0"/>
                <a:cs typeface="Arial" charset="0"/>
              </a:rPr>
              <a:t>, 4, </a:t>
            </a:r>
            <a:r>
              <a:rPr lang="en-US" sz="2200" dirty="0" smtClean="0">
                <a:solidFill>
                  <a:schemeClr val="accent1"/>
                </a:solidFill>
                <a:latin typeface="Arial" charset="0"/>
                <a:ea typeface="Arial" charset="0"/>
                <a:cs typeface="Arial" charset="0"/>
              </a:rPr>
              <a:t>6, 5</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There can be </a:t>
            </a:r>
            <a:r>
              <a:rPr lang="en-US" sz="2200" b="1" dirty="0" smtClean="0">
                <a:latin typeface="Arial" charset="0"/>
                <a:ea typeface="Arial" charset="0"/>
                <a:cs typeface="Arial" charset="0"/>
              </a:rPr>
              <a:t>no modes: </a:t>
            </a:r>
            <a:r>
              <a:rPr lang="en-US" sz="2200" dirty="0" smtClean="0">
                <a:solidFill>
                  <a:schemeClr val="accent1"/>
                </a:solidFill>
                <a:latin typeface="Arial" charset="0"/>
                <a:ea typeface="Arial" charset="0"/>
                <a:cs typeface="Arial" charset="0"/>
              </a:rPr>
              <a:t>5</a:t>
            </a:r>
            <a:r>
              <a:rPr lang="en-US" sz="2200" dirty="0">
                <a:solidFill>
                  <a:schemeClr val="accent1"/>
                </a:solidFill>
                <a:latin typeface="Arial" charset="0"/>
                <a:ea typeface="Arial" charset="0"/>
                <a:cs typeface="Arial" charset="0"/>
              </a:rPr>
              <a:t>, 2, 3, 1, </a:t>
            </a:r>
            <a:r>
              <a:rPr lang="en-US" sz="2200" dirty="0" smtClean="0">
                <a:solidFill>
                  <a:schemeClr val="accent1"/>
                </a:solidFill>
                <a:latin typeface="Arial" charset="0"/>
                <a:ea typeface="Arial" charset="0"/>
                <a:cs typeface="Arial" charset="0"/>
              </a:rPr>
              <a:t>4, 6</a:t>
            </a:r>
            <a:r>
              <a:rPr lang="en-US" sz="2200" dirty="0" smtClean="0">
                <a:latin typeface="Arial" charset="0"/>
                <a:ea typeface="Arial" charset="0"/>
                <a:cs typeface="Arial" charset="0"/>
              </a:rPr>
              <a:t>?</a:t>
            </a:r>
            <a:endParaRPr lang="en-US" sz="2200" dirty="0">
              <a:latin typeface="Arial" charset="0"/>
              <a:ea typeface="Arial" charset="0"/>
              <a:cs typeface="Arial" charset="0"/>
            </a:endParaRPr>
          </a:p>
          <a:p>
            <a:pPr eaLnBrk="1" hangingPunct="1">
              <a:spcBef>
                <a:spcPts val="0"/>
              </a:spcBef>
              <a:spcAft>
                <a:spcPts val="1800"/>
              </a:spcAft>
              <a:buClr>
                <a:srgbClr val="4C4C4C"/>
              </a:buClr>
              <a:buSzTx/>
              <a:buNone/>
            </a:pPr>
            <a:endParaRPr lang="en-US" sz="2200" dirty="0" smtClean="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rPr>
              <a:t>modes</a:t>
            </a:r>
            <a:r>
              <a:rPr lang="en-US" sz="2200" kern="600" spc="-300" dirty="0" smtClean="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Table, col</a:t>
            </a:r>
            <a:r>
              <a:rPr lang="en-US" sz="2200" dirty="0" smtClean="0">
                <a:solidFill>
                  <a:schemeClr val="accent1"/>
                </a:solidFill>
                <a:latin typeface="Courier New" charset="0"/>
                <a:ea typeface="Courier New" charset="0"/>
                <a:cs typeface="Courier New" charset="0"/>
              </a:rPr>
              <a:t> </a:t>
            </a:r>
            <a:r>
              <a:rPr lang="en-US" sz="2200" kern="600" spc="-300" dirty="0">
                <a:solidFill>
                  <a:schemeClr val="accent1"/>
                </a:solidFill>
                <a:latin typeface="Courier New" charset="0"/>
                <a:ea typeface="Courier New" charset="0"/>
                <a:cs typeface="Courier New" charset="0"/>
              </a:rPr>
              <a:t>::</a:t>
            </a:r>
            <a:r>
              <a:rPr lang="en-US" sz="2200" dirty="0" smtClean="0">
                <a:solidFill>
                  <a:schemeClr val="accent1"/>
                </a:solidFill>
                <a:latin typeface="Courier New" charset="0"/>
                <a:ea typeface="Courier New" charset="0"/>
                <a:cs typeface="Courier New" charset="0"/>
              </a:rPr>
              <a:t> String) </a:t>
            </a:r>
            <a:r>
              <a:rPr lang="en-US" sz="2200" dirty="0" smtClean="0">
                <a:solidFill>
                  <a:schemeClr val="accent1"/>
                </a:solidFill>
                <a:latin typeface="Courier New" charset="0"/>
                <a:ea typeface="Courier New" charset="0"/>
                <a:cs typeface="Courier New" charset="0"/>
                <a:sym typeface="Wingdings"/>
              </a:rPr>
              <a:t> </a:t>
            </a:r>
            <a:r>
              <a:rPr lang="en-US" sz="2200" b="1" dirty="0" smtClean="0">
                <a:solidFill>
                  <a:schemeClr val="accent1"/>
                </a:solidFill>
                <a:latin typeface="Courier New" charset="0"/>
                <a:ea typeface="Courier New" charset="0"/>
                <a:cs typeface="Courier New" charset="0"/>
                <a:sym typeface="Wingdings"/>
              </a:rPr>
              <a:t>List&lt;Number&gt;</a:t>
            </a:r>
            <a:endParaRPr lang="en-US" sz="2200" b="1" dirty="0" smtClean="0">
              <a:solidFill>
                <a:schemeClr val="accent1"/>
              </a:solidFill>
              <a:latin typeface="Courier New" charset="0"/>
              <a:ea typeface="Courier New" charset="0"/>
              <a:cs typeface="Courier New" charset="0"/>
              <a:sym typeface="Wingdings"/>
            </a:endParaRPr>
          </a:p>
          <a:p>
            <a:pPr marL="328613" lvl="1" indent="-328613" eaLnBrk="1" hangingPunct="1">
              <a:spcBef>
                <a:spcPts val="0"/>
              </a:spcBef>
              <a:spcAft>
                <a:spcPts val="600"/>
              </a:spcAft>
              <a:buClr>
                <a:srgbClr val="4C4C4C"/>
              </a:buClr>
              <a:buSzTx/>
              <a:buNone/>
            </a:pPr>
            <a:r>
              <a:rPr lang="en-US" sz="2200" dirty="0" smtClean="0">
                <a:solidFill>
                  <a:schemeClr val="accent1"/>
                </a:solidFill>
                <a:latin typeface="Courier New" charset="0"/>
                <a:ea typeface="Courier New" charset="0"/>
                <a:cs typeface="Courier New" charset="0"/>
                <a:sym typeface="Wingdings"/>
              </a:rPr>
              <a:t>modes(animals-table, “weeks”)</a:t>
            </a: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Using Measures of Center</a:t>
            </a:r>
            <a:endParaRPr lang="en-US" dirty="0"/>
          </a:p>
        </p:txBody>
      </p:sp>
      <p:sp>
        <p:nvSpPr>
          <p:cNvPr id="4" name="Rectangle 3"/>
          <p:cNvSpPr>
            <a:spLocks noChangeArrowheads="1"/>
          </p:cNvSpPr>
          <p:nvPr/>
        </p:nvSpPr>
        <p:spPr bwMode="auto">
          <a:xfrm>
            <a:off x="304800" y="1819275"/>
            <a:ext cx="8610600" cy="120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a:lnSpc>
                <a:spcPct val="150000"/>
              </a:lnSpc>
              <a:buClr>
                <a:schemeClr val="bg1"/>
              </a:buClr>
            </a:pPr>
            <a:r>
              <a:rPr lang="en-US" sz="2400" dirty="0" smtClean="0">
                <a:solidFill>
                  <a:schemeClr val="bg1"/>
                </a:solidFill>
                <a:ea typeface="Helvetica" charset="0"/>
              </a:rPr>
              <a:t>Find the Mean, Median and Modes for another column</a:t>
            </a:r>
          </a:p>
          <a:p>
            <a:pPr marL="457200" indent="-457200">
              <a:lnSpc>
                <a:spcPct val="150000"/>
              </a:lnSpc>
              <a:buClr>
                <a:schemeClr val="bg1"/>
              </a:buClr>
            </a:pPr>
            <a:r>
              <a:rPr lang="en-US" sz="2400" dirty="0" smtClean="0">
                <a:solidFill>
                  <a:schemeClr val="bg1"/>
                </a:solidFill>
                <a:ea typeface="Helvetica" charset="0"/>
              </a:rPr>
              <a:t>Write your answers on page 24</a:t>
            </a:r>
            <a:endParaRPr lang="en-US" sz="2400" dirty="0">
              <a:solidFill>
                <a:schemeClr val="bg1"/>
              </a:solidFill>
              <a:ea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Plans</a:t>
            </a:r>
            <a:endParaRPr lang="en-US" dirty="0"/>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median-dog-age</a:t>
            </a:r>
            <a:endParaRPr lang="en-US" sz="1500" b="1" spc="-100" dirty="0">
              <a:solidFill>
                <a:schemeClr val="bg1"/>
              </a:solidFill>
              <a:latin typeface="Courier New" charset="0"/>
              <a:ea typeface="Courier New" charset="0"/>
              <a:cs typeface="Courier New" charset="0"/>
            </a:endParaRP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(animals :: Table)</a:t>
            </a:r>
            <a:endParaRPr lang="en-US" sz="1500" b="1" spc="-100" dirty="0">
              <a:solidFill>
                <a:schemeClr val="bg1"/>
              </a:solidFill>
              <a:latin typeface="Courier New" charset="0"/>
              <a:ea typeface="Courier New" charset="0"/>
              <a:cs typeface="Courier New" charset="0"/>
            </a:endParaRP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smtClean="0">
                <a:solidFill>
                  <a:schemeClr val="bg1"/>
                </a:solidFill>
                <a:latin typeface="Courier New" charset="0"/>
                <a:ea typeface="Courier New" charset="0"/>
                <a:cs typeface="Courier New" charset="0"/>
              </a:rPr>
              <a:t>Number</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smtClean="0">
                <a:solidFill>
                  <a:schemeClr val="bg1"/>
                </a:solidFill>
                <a:latin typeface="Courier New" charset="0"/>
                <a:ea typeface="Courier New" charset="0"/>
                <a:cs typeface="Courier New" charset="0"/>
              </a:rPr>
              <a:t>Produce the median age of the dogs in the animals table</a:t>
            </a:r>
            <a:endParaRPr lang="en-US" sz="1500" b="1" spc="-100" dirty="0">
              <a:solidFill>
                <a:schemeClr val="bg1"/>
              </a:solidFill>
              <a:latin typeface="Courier New" charset="0"/>
              <a:ea typeface="Courier New" charset="0"/>
              <a:cs typeface="Courier New" charset="0"/>
            </a:endParaRP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gridCol w="549290"/>
                <a:gridCol w="325053"/>
                <a:gridCol w="390064"/>
                <a:gridCol w="325053"/>
                <a:gridCol w="455075"/>
                <a:gridCol w="455075"/>
              </a:tblGrid>
              <a:tr h="330926">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name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species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age</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fixed</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legs</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weight</a:t>
                      </a:r>
                      <a:endParaRPr lang="en-US" sz="900" b="1" spc="-50" baseline="0" dirty="0">
                        <a:solidFill>
                          <a:sysClr val="windowText" lastClr="000000"/>
                        </a:solidFill>
                        <a:effectLst/>
                        <a:latin typeface="Courier New" charset="0"/>
                        <a:ea typeface="Courier New" charset="0"/>
                        <a:cs typeface="Courier New" charset="0"/>
                      </a:endParaRPr>
                    </a:p>
                  </a:txBody>
                  <a:tcPr marL="28575" marR="28575" marT="0" marB="0" anchor="ctr"/>
                </a:tc>
                <a:tc>
                  <a:txBody>
                    <a:bodyPr/>
                    <a:lstStyle/>
                    <a:p>
                      <a:pPr marL="0" marR="0" algn="ctr">
                        <a:lnSpc>
                          <a:spcPct val="200000"/>
                        </a:lnSpc>
                        <a:spcBef>
                          <a:spcPts val="0"/>
                        </a:spcBef>
                        <a:spcAft>
                          <a:spcPts val="0"/>
                        </a:spcAft>
                      </a:pPr>
                      <a:r>
                        <a:rPr lang="en-US" sz="900" b="1" spc="-50" baseline="0" dirty="0" smtClean="0">
                          <a:solidFill>
                            <a:sysClr val="windowText" lastClr="000000"/>
                          </a:solidFill>
                          <a:effectLst/>
                          <a:latin typeface="Courier New" charset="0"/>
                          <a:ea typeface="Courier New" charset="0"/>
                          <a:cs typeface="Courier New" charset="0"/>
                        </a:rPr>
                        <a:t>adopt</a:t>
                      </a:r>
                      <a:endParaRPr lang="en-US" sz="900" b="1" spc="-50" baseline="0" dirty="0">
                        <a:solidFill>
                          <a:sysClr val="windowText" lastClr="000000"/>
                        </a:solidFill>
                        <a:effectLst/>
                        <a:latin typeface="Courier New" charset="0"/>
                        <a:ea typeface="Courier New" charset="0"/>
                        <a:cs typeface="Courier New"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a:t>
            </a:r>
            <a:r>
              <a:rPr lang="en-US" sz="1500" b="1" spc="-100" dirty="0" smtClean="0">
                <a:solidFill>
                  <a:schemeClr val="bg1"/>
                </a:solidFill>
                <a:latin typeface="Courier New" charset="0"/>
                <a:ea typeface="Courier New" charset="0"/>
                <a:cs typeface="Courier New" charset="0"/>
              </a:rPr>
              <a:t>nimals-table</a:t>
            </a:r>
            <a:endParaRPr lang="en-US" sz="1500" b="1" spc="-100" dirty="0">
              <a:solidFill>
                <a:schemeClr val="bg1"/>
              </a:solidFill>
              <a:latin typeface="Courier New" charset="0"/>
              <a:ea typeface="Courier New" charset="0"/>
              <a:cs typeface="Courier New" charset="0"/>
            </a:endParaRPr>
          </a:p>
        </p:txBody>
      </p:sp>
      <p:sp>
        <p:nvSpPr>
          <p:cNvPr id="59" name="TextBox 58"/>
          <p:cNvSpPr txBox="1"/>
          <p:nvPr/>
        </p:nvSpPr>
        <p:spPr>
          <a:xfrm>
            <a:off x="5854699" y="2481217"/>
            <a:ext cx="2908301" cy="323165"/>
          </a:xfrm>
          <a:prstGeom prst="rect">
            <a:avLst/>
          </a:prstGeom>
          <a:noFill/>
        </p:spPr>
        <p:txBody>
          <a:bodyPr wrap="square" rtlCol="0">
            <a:spAutoFit/>
          </a:bodyPr>
          <a:lstStyle/>
          <a:p>
            <a:pPr algn="r"/>
            <a:r>
              <a:rPr lang="en-US" sz="1500" b="1" spc="-150" smtClean="0">
                <a:solidFill>
                  <a:schemeClr val="bg1"/>
                </a:solidFill>
                <a:latin typeface="Courier New" charset="0"/>
                <a:ea typeface="Courier New" charset="0"/>
                <a:cs typeface="Courier New" charset="0"/>
              </a:rPr>
              <a:t>(animals-table</a:t>
            </a:r>
            <a:r>
              <a:rPr lang="en-US" sz="1500" b="1" spc="-150" dirty="0" smtClean="0">
                <a:solidFill>
                  <a:schemeClr val="bg1"/>
                </a:solidFill>
                <a:latin typeface="Courier New" charset="0"/>
                <a:ea typeface="Courier New" charset="0"/>
                <a:cs typeface="Courier New" charset="0"/>
              </a:rPr>
              <a:t>)</a:t>
            </a:r>
            <a:endParaRPr lang="en-US" sz="1500" b="1" spc="-150" dirty="0">
              <a:solidFill>
                <a:schemeClr val="bg1"/>
              </a:solidFill>
              <a:latin typeface="Courier New" charset="0"/>
              <a:ea typeface="Courier New" charset="0"/>
              <a:cs typeface="Courier New" charset="0"/>
            </a:endParaRPr>
          </a:p>
        </p:txBody>
      </p:sp>
      <p:sp>
        <p:nvSpPr>
          <p:cNvPr id="61" name="Rectangle 60"/>
          <p:cNvSpPr/>
          <p:nvPr/>
        </p:nvSpPr>
        <p:spPr>
          <a:xfrm>
            <a:off x="2288506" y="1055774"/>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m</a:t>
            </a:r>
            <a:r>
              <a:rPr lang="en-US" sz="1500" b="1" spc="-100" dirty="0" smtClean="0">
                <a:solidFill>
                  <a:schemeClr val="bg1"/>
                </a:solidFill>
                <a:latin typeface="Courier New" charset="0"/>
                <a:ea typeface="Courier New" charset="0"/>
                <a:cs typeface="Courier New" charset="0"/>
              </a:rPr>
              <a:t>edian-dog-age</a:t>
            </a:r>
            <a:endParaRPr lang="en-US" sz="1500" b="1" spc="-100" dirty="0">
              <a:solidFill>
                <a:schemeClr val="bg1"/>
              </a:solidFill>
              <a:latin typeface="Courier New" charset="0"/>
              <a:ea typeface="Courier New" charset="0"/>
              <a:cs typeface="Courier New" charset="0"/>
            </a:endParaRPr>
          </a:p>
        </p:txBody>
      </p:sp>
      <p:sp>
        <p:nvSpPr>
          <p:cNvPr id="62" name="Rectangle 61"/>
          <p:cNvSpPr/>
          <p:nvPr/>
        </p:nvSpPr>
        <p:spPr>
          <a:xfrm>
            <a:off x="5717659" y="2481218"/>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median-dog-age</a:t>
            </a:r>
            <a:endParaRPr lang="en-US" sz="1500" b="1" spc="-100" dirty="0">
              <a:solidFill>
                <a:schemeClr val="bg1"/>
              </a:solidFill>
              <a:latin typeface="Courier New" charset="0"/>
              <a:ea typeface="Courier New" charset="0"/>
              <a:cs typeface="Courier New" charset="0"/>
            </a:endParaRP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smtClean="0">
                <a:solidFill>
                  <a:schemeClr val="bg1"/>
                </a:solidFill>
                <a:latin typeface="Courier New" charset="0"/>
                <a:ea typeface="Courier New" charset="0"/>
                <a:cs typeface="Courier New" charset="0"/>
              </a:rPr>
              <a:t>animals</a:t>
            </a:r>
          </a:p>
          <a:p>
            <a:pPr>
              <a:spcAft>
                <a:spcPts val="0"/>
              </a:spcAft>
            </a:pPr>
            <a:endParaRPr lang="en-US" sz="1500" dirty="0" smtClean="0">
              <a:solidFill>
                <a:schemeClr val="bg1"/>
              </a:solidFill>
              <a:latin typeface="Courier New" charset="0"/>
              <a:ea typeface="Courier New" charset="0"/>
              <a:cs typeface="Courier New" charset="0"/>
            </a:endParaRPr>
          </a:p>
          <a:p>
            <a:pPr>
              <a:spcAft>
                <a:spcPts val="0"/>
              </a:spcAft>
            </a:pPr>
            <a:r>
              <a:rPr lang="en-US" sz="1500" dirty="0" smtClean="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1826141"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median(t,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smtClean="0"/>
                <a:t>Complete a Design Recipe</a:t>
              </a:r>
              <a:r>
                <a:rPr lang="mr-IN" sz="2000" i="1" dirty="0" smtClean="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smtClean="0">
                <a:solidFill>
                  <a:schemeClr val="bg1"/>
                </a:solidFill>
                <a:latin typeface="Courier New" charset="0"/>
                <a:ea typeface="Courier New" charset="0"/>
                <a:cs typeface="Courier New" charset="0"/>
              </a:rPr>
              <a:t>3</a:t>
            </a:r>
            <a:endParaRPr lang="en-US" sz="1500" b="1" spc="-100" dirty="0">
              <a:solidFill>
                <a:schemeClr val="bg1"/>
              </a:solidFill>
              <a:latin typeface="Courier New" charset="0"/>
              <a:ea typeface="Courier New" charset="0"/>
              <a:cs typeface="Courier New" charset="0"/>
            </a:endParaRP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1.11111E-6 3.7037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1.1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Do you agree?</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Your dataset</a:t>
            </a:r>
            <a:endParaRPr lang="en-US" dirty="0"/>
          </a:p>
        </p:txBody>
      </p:sp>
      <p:sp>
        <p:nvSpPr>
          <p:cNvPr id="4" name="Rectangle 3"/>
          <p:cNvSpPr>
            <a:spLocks noChangeArrowheads="1"/>
          </p:cNvSpPr>
          <p:nvPr/>
        </p:nvSpPr>
        <p:spPr bwMode="auto">
          <a:xfrm>
            <a:off x="304800" y="1819275"/>
            <a:ext cx="8610600" cy="58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dirty="0" smtClean="0"/>
              <a:t>Complete page 28</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a:t>
            </a:r>
            <a:r>
              <a:rPr lang="en-US" sz="2400" dirty="0" smtClean="0">
                <a:latin typeface="Arial" panose="020B0604020202020204" pitchFamily="34" charset="0"/>
                <a:cs typeface="Arial" panose="020B0604020202020204" pitchFamily="34" charset="0"/>
                <a:hlinkClick r:id="rId2"/>
              </a:rPr>
              <a:t>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smtClean="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smtClean="0">
              <a:solidFill>
                <a:schemeClr val="accent1"/>
              </a:solidFill>
              <a:latin typeface="Courier New" charset="0"/>
              <a:ea typeface="Courier New" charset="0"/>
              <a:cs typeface="Courier New" charset="0"/>
            </a:endParaRPr>
          </a:p>
          <a:p>
            <a:pPr algn="ctr"/>
            <a:r>
              <a:rPr lang="en-US" sz="2000" spc="-100" dirty="0" smtClean="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 </a:t>
            </a:r>
            <a:r>
              <a:rPr lang="en-US" sz="2000" spc="-600" dirty="0" smtClean="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smtClean="0">
                <a:solidFill>
                  <a:schemeClr val="accent1"/>
                </a:solidFill>
                <a:latin typeface="Courier New" charset="0"/>
                <a:ea typeface="Courier New" charset="0"/>
                <a:cs typeface="Courier New" charset="0"/>
              </a:rPr>
              <a:t>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values: </a:t>
            </a:r>
            <a:r>
              <a:rPr lang="en-US" sz="2000" spc="-100" dirty="0" err="1" smtClean="0">
                <a:solidFill>
                  <a:schemeClr val="accent1"/>
                </a:solidFill>
                <a:latin typeface="Courier New" charset="0"/>
                <a:ea typeface="Courier New" charset="0"/>
                <a:cs typeface="Courier New" charset="0"/>
              </a:rPr>
              <a:t>Str</a:t>
            </a:r>
            <a:r>
              <a:rPr lang="en-US" sz="2000" spc="-100" dirty="0" smtClean="0">
                <a:solidFill>
                  <a:schemeClr val="accent1"/>
                </a:solidFill>
                <a:latin typeface="Courier New" charset="0"/>
                <a:ea typeface="Courier New" charset="0"/>
                <a:cs typeface="Courier New" charset="0"/>
              </a:rPr>
              <a:t>) </a:t>
            </a:r>
            <a:r>
              <a:rPr lang="en-US" sz="2000" spc="-100" dirty="0" smtClean="0">
                <a:solidFill>
                  <a:schemeClr val="accent1"/>
                </a:solidFill>
                <a:latin typeface="Courier New" charset="0"/>
                <a:ea typeface="Courier New" charset="0"/>
                <a:cs typeface="Courier New" charset="0"/>
                <a:sym typeface="Wingdings"/>
              </a:rPr>
              <a:t> </a:t>
            </a:r>
            <a:r>
              <a:rPr lang="en-US" sz="2000" spc="-100" dirty="0" smtClean="0">
                <a:solidFill>
                  <a:schemeClr val="accent1"/>
                </a:solidFill>
                <a:latin typeface="Courier New" charset="0"/>
                <a:ea typeface="Courier New" charset="0"/>
                <a:cs typeface="Courier New" charset="0"/>
              </a:rPr>
              <a:t>Image</a:t>
            </a:r>
            <a:endParaRPr lang="en-US" sz="2000" spc="-100" dirty="0">
              <a:solidFill>
                <a:schemeClr val="accent1"/>
              </a:solidFill>
              <a:latin typeface="Courier New" charset="0"/>
              <a:ea typeface="Courier New" charset="0"/>
              <a:cs typeface="Courier New" charset="0"/>
            </a:endParaRP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a:t>
            </a:r>
            <a:r>
              <a:rPr lang="en-US" dirty="0" smtClean="0">
                <a:solidFill>
                  <a:srgbClr val="555555"/>
                </a:solidFill>
                <a:latin typeface="Courier New" charset="0"/>
                <a:ea typeface="Courier New" charset="0"/>
                <a:cs typeface="Courier New" charset="0"/>
              </a:rPr>
              <a:t>ie-chart(</a:t>
            </a:r>
            <a:r>
              <a:rPr lang="en-US" dirty="0" smtClean="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781631"/>
            <a:ext cx="88392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smtClean="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smtClean="0">
                <a:latin typeface="Arial" panose="020B0604020202020204" pitchFamily="34" charset="0"/>
                <a:ea typeface="Arial" charset="0"/>
                <a:cs typeface="Arial" panose="020B0604020202020204" pitchFamily="34" charset="0"/>
              </a:rPr>
              <a:t>Turn to page 33, and write the Contract and Purpose</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a:t>
            </a:r>
            <a:r>
              <a:rPr lang="en-US" sz="2200" dirty="0" smtClean="0">
                <a:latin typeface="Arial" charset="0"/>
                <a:ea typeface="Arial" charset="0"/>
                <a:cs typeface="Arial" charset="0"/>
              </a:rPr>
              <a:t>Sample tables</a:t>
            </a:r>
            <a:r>
              <a:rPr lang="en-US" sz="2200" dirty="0">
                <a:latin typeface="Arial" charset="0"/>
                <a:ea typeface="Arial" charset="0"/>
                <a:cs typeface="Arial" charset="0"/>
              </a:rPr>
              <a:t>.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a:t>
            </a:r>
            <a:r>
              <a:rPr lang="en-US" sz="2200" dirty="0" smtClean="0">
                <a:latin typeface="Arial" charset="0"/>
                <a:ea typeface="Arial" charset="0"/>
                <a:cs typeface="Arial" charset="0"/>
              </a:rPr>
              <a:t>sample table </a:t>
            </a:r>
            <a:r>
              <a:rPr lang="en-US" sz="2200" dirty="0">
                <a:latin typeface="Arial" charset="0"/>
                <a:ea typeface="Arial" charset="0"/>
                <a:cs typeface="Arial" charset="0"/>
              </a:rPr>
              <a:t>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a:t>
            </a:r>
            <a:r>
              <a:rPr lang="en-US" sz="1600" dirty="0" smtClean="0">
                <a:latin typeface="Arial" charset="0"/>
                <a:ea typeface="Arial" charset="0"/>
                <a:cs typeface="Arial" charset="0"/>
              </a:rPr>
              <a:t>filtered (both </a:t>
            </a:r>
            <a:r>
              <a:rPr lang="en-US" sz="1600" dirty="0">
                <a:latin typeface="Arial" charset="0"/>
                <a:ea typeface="Arial" charset="0"/>
                <a:cs typeface="Arial" charset="0"/>
              </a:rPr>
              <a:t>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a:t>
            </a:r>
            <a:r>
              <a:rPr lang="en-US" sz="2000" dirty="0" smtClean="0">
                <a:latin typeface="Arial" charset="0"/>
                <a:ea typeface="Arial" charset="0"/>
                <a:cs typeface="Arial" charset="0"/>
              </a:rPr>
              <a:t>34</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370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Complete page 38</a:t>
            </a:r>
          </a:p>
          <a:p>
            <a:pPr marL="457200" indent="-457200" eaLnBrk="1" hangingPunct="1">
              <a:spcAft>
                <a:spcPts val="1800"/>
              </a:spcAft>
              <a:buClr>
                <a:srgbClr val="4C4C4C"/>
              </a:buClr>
              <a:buSzTx/>
            </a:pPr>
            <a:r>
              <a:rPr lang="en-US" sz="2000" dirty="0" smtClean="0">
                <a:latin typeface="Arial" charset="0"/>
                <a:ea typeface="Arial" charset="0"/>
                <a:cs typeface="Arial" charset="0"/>
              </a:rPr>
              <a:t>Use pages 36 and 37 if you need extra table plans!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All of these charts show </a:t>
            </a:r>
            <a:r>
              <a:rPr lang="en-US" sz="2000" i="1" dirty="0" smtClean="0">
                <a:latin typeface="Arial" charset="0"/>
                <a:ea typeface="Arial" charset="0"/>
                <a:cs typeface="Arial" charset="0"/>
              </a:rPr>
              <a:t>quantity</a:t>
            </a:r>
            <a:r>
              <a:rPr lang="en-US" sz="2000" dirty="0" smtClean="0">
                <a:latin typeface="Arial" charset="0"/>
                <a:ea typeface="Arial" charset="0"/>
                <a:cs typeface="Arial" charset="0"/>
              </a:rPr>
              <a:t>, either absolute (bar) or relative (pie)</a:t>
            </a:r>
          </a:p>
          <a:p>
            <a:pPr marL="457200" indent="-457200" eaLnBrk="1" hangingPunct="1">
              <a:spcAft>
                <a:spcPts val="1800"/>
              </a:spcAft>
              <a:buClr>
                <a:srgbClr val="4C4C4C"/>
              </a:buClr>
              <a:buSzTx/>
            </a:pPr>
            <a:r>
              <a:rPr lang="en-US" sz="2000" smtClean="0">
                <a:latin typeface="Arial" charset="0"/>
                <a:ea typeface="Arial" charset="0"/>
                <a:cs typeface="Arial" charset="0"/>
              </a:rPr>
              <a:t>But what about </a:t>
            </a:r>
            <a:r>
              <a:rPr lang="en-US" sz="2000" i="1" smtClean="0">
                <a:latin typeface="Arial" charset="0"/>
                <a:ea typeface="Arial" charset="0"/>
                <a:cs typeface="Arial" charset="0"/>
              </a:rPr>
              <a:t>frequency</a:t>
            </a:r>
            <a:r>
              <a:rPr lang="mr-IN" sz="2000" i="1" smtClean="0">
                <a:latin typeface="Arial" charset="0"/>
                <a:ea typeface="Arial" charset="0"/>
                <a:cs typeface="Arial" charset="0"/>
              </a:rPr>
              <a:t>…</a:t>
            </a:r>
            <a:r>
              <a:rPr lang="en-US" sz="2000" i="1" smtClean="0">
                <a:latin typeface="Arial" charset="0"/>
                <a:ea typeface="Arial" charset="0"/>
                <a:cs typeface="Arial" charset="0"/>
              </a:rPr>
              <a:t>?</a:t>
            </a: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a:t>
            </a:r>
            <a:r>
              <a:rPr lang="en-US" altLang="en-US" sz="2200" dirty="0" smtClean="0">
                <a:latin typeface="Arial" charset="0"/>
                <a:ea typeface="Arial" charset="0"/>
                <a:cs typeface="Arial" charset="0"/>
              </a:rPr>
              <a:t>9</a:t>
            </a:r>
            <a:r>
              <a:rPr lang="mr-IN" altLang="en-US" sz="2200" dirty="0" smtClean="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000" dirty="0" err="1" smtClean="0">
                <a:solidFill>
                  <a:schemeClr val="accent1"/>
                </a:solidFill>
                <a:latin typeface="Courier New" charset="0"/>
                <a:ea typeface="Courier New" charset="0"/>
                <a:cs typeface="Courier New" charset="0"/>
              </a:rPr>
              <a:t>freq</a:t>
            </a:r>
            <a:r>
              <a:rPr lang="en-US" sz="2000" dirty="0" smtClean="0">
                <a:solidFill>
                  <a:schemeClr val="accent1"/>
                </a:solidFill>
                <a:latin typeface="Courier New" charset="0"/>
                <a:ea typeface="Courier New" charset="0"/>
                <a:cs typeface="Courier New" charset="0"/>
              </a:rPr>
              <a:t>-bar-chart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(v :: List&lt;</a:t>
            </a:r>
            <a:r>
              <a:rPr lang="en-US" sz="2000" dirty="0" err="1" smtClean="0">
                <a:solidFill>
                  <a:schemeClr val="accent1"/>
                </a:solidFill>
                <a:latin typeface="Courier New" charset="0"/>
                <a:ea typeface="Courier New" charset="0"/>
                <a:cs typeface="Courier New" charset="0"/>
              </a:rPr>
              <a:t>Str</a:t>
            </a:r>
            <a:r>
              <a:rPr lang="en-US" sz="2000" dirty="0" smtClean="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sym typeface="Wingdings"/>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a:t>
            </a:r>
            <a:r>
              <a:rPr lang="en-US" altLang="en-US" sz="2200" dirty="0" smtClean="0">
                <a:latin typeface="Arial" charset="0"/>
                <a:ea typeface="Arial" charset="0"/>
                <a:cs typeface="Arial" charset="0"/>
              </a:rPr>
              <a:t>10-13</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1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r>
              <a:rPr lang="en-US" sz="3600" i="1" dirty="0"/>
              <a:t>“The more you pay at a </a:t>
            </a:r>
            <a:endParaRPr lang="en-US" sz="3600" i="1" dirty="0" smtClean="0"/>
          </a:p>
          <a:p>
            <a:r>
              <a:rPr lang="en-US" sz="3600" i="1" dirty="0" smtClean="0"/>
              <a:t>restaurant</a:t>
            </a:r>
            <a:r>
              <a:rPr lang="en-US" sz="3600" i="1" dirty="0"/>
              <a:t>, the better it is.”</a:t>
            </a:r>
            <a:endParaRPr lang="en-US" sz="3600" dirty="0"/>
          </a:p>
          <a:p>
            <a:endParaRPr lang="en-US" sz="3600" i="1" dirty="0" smtClean="0"/>
          </a:p>
          <a:p>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25" name="Footer Placeholder 2"/>
          <p:cNvSpPr txBox="1">
            <a:spLocks/>
          </p:cNvSpPr>
          <p:nvPr/>
        </p:nvSpPr>
        <p:spPr>
          <a:xfrm>
            <a:off x="152400" y="6473825"/>
            <a:ext cx="3429000" cy="292101"/>
          </a:xfrm>
          <a:prstGeom prst="rect">
            <a:avLst/>
          </a:prstGeom>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a:solidFill>
                  <a:srgbClr val="000000"/>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pPr>
              <a:defRPr/>
            </a:pPr>
            <a:r>
              <a:rPr lang="en-US" smtClean="0"/>
              <a:t>www.BootstrapWorld.org     |    #BootstrapCS</a:t>
            </a:r>
            <a:endParaRPr lang="en-US" dirty="0"/>
          </a:p>
        </p:txBody>
      </p:sp>
      <p:pic>
        <p:nvPicPr>
          <p:cNvPr id="26" name="Picture 25"/>
          <p:cNvPicPr>
            <a:picLocks noChangeAspect="1"/>
          </p:cNvPicPr>
          <p:nvPr/>
        </p:nvPicPr>
        <p:blipFill>
          <a:blip r:embed="rId3"/>
          <a:stretch>
            <a:fillRect/>
          </a:stretch>
        </p:blipFill>
        <p:spPr>
          <a:xfrm>
            <a:off x="0" y="2072640"/>
            <a:ext cx="6184900" cy="4416405"/>
          </a:xfrm>
          <a:prstGeom prst="rect">
            <a:avLst/>
          </a:prstGeom>
        </p:spPr>
      </p:pic>
      <p:sp>
        <p:nvSpPr>
          <p:cNvPr id="27" name="TextBox 26"/>
          <p:cNvSpPr txBox="1"/>
          <p:nvPr/>
        </p:nvSpPr>
        <p:spPr>
          <a:xfrm>
            <a:off x="546100" y="240792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countries-filtered</a:t>
            </a:r>
            <a:endParaRPr lang="en-US" sz="1600" dirty="0">
              <a:solidFill>
                <a:schemeClr val="bg1"/>
              </a:solidFill>
              <a:latin typeface="Comic Sans MS" charset="0"/>
              <a:ea typeface="Comic Sans MS" charset="0"/>
              <a:cs typeface="Comic Sans MS" charset="0"/>
            </a:endParaRPr>
          </a:p>
        </p:txBody>
      </p:sp>
      <p:sp>
        <p:nvSpPr>
          <p:cNvPr id="31" name="TextBox 30"/>
          <p:cNvSpPr txBox="1"/>
          <p:nvPr/>
        </p:nvSpPr>
        <p:spPr>
          <a:xfrm>
            <a:off x="546100" y="29380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32" name="TextBox 31"/>
          <p:cNvSpPr txBox="1"/>
          <p:nvPr/>
        </p:nvSpPr>
        <p:spPr>
          <a:xfrm>
            <a:off x="1447800" y="29380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.filter</a:t>
            </a:r>
            <a:endParaRPr lang="en-US" sz="1600" dirty="0">
              <a:solidFill>
                <a:schemeClr val="bg1"/>
              </a:solidFill>
              <a:latin typeface="Comic Sans MS" charset="0"/>
              <a:ea typeface="Comic Sans MS" charset="0"/>
              <a:cs typeface="Comic Sans MS" charset="0"/>
            </a:endParaRPr>
          </a:p>
        </p:txBody>
      </p:sp>
      <p:sp>
        <p:nvSpPr>
          <p:cNvPr id="33" name="TextBox 32"/>
          <p:cNvSpPr txBox="1"/>
          <p:nvPr/>
        </p:nvSpPr>
        <p:spPr>
          <a:xfrm>
            <a:off x="2057400" y="293283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is-</a:t>
            </a:r>
            <a:r>
              <a:rPr lang="en-US" sz="1600" b="1" dirty="0" err="1" smtClean="0">
                <a:solidFill>
                  <a:schemeClr val="accent1"/>
                </a:solidFill>
                <a:latin typeface="Comic Sans MS" charset="0"/>
                <a:ea typeface="Comic Sans MS" charset="0"/>
                <a:cs typeface="Comic Sans MS" charset="0"/>
              </a:rPr>
              <a:t>asia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34" name="Rectangular Callout 33"/>
          <p:cNvSpPr/>
          <p:nvPr/>
        </p:nvSpPr>
        <p:spPr>
          <a:xfrm>
            <a:off x="4343400" y="2468880"/>
            <a:ext cx="4548415" cy="1112520"/>
          </a:xfrm>
          <a:prstGeom prst="wedgeRectCallout">
            <a:avLst>
              <a:gd name="adj1" fmla="val -70522"/>
              <a:gd name="adj2" fmla="val 8241"/>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ourier New" charset="0"/>
                <a:ea typeface="Courier New" charset="0"/>
                <a:cs typeface="Courier New" charset="0"/>
              </a:rPr>
              <a:t>fun </a:t>
            </a:r>
            <a:r>
              <a:rPr lang="en-US" sz="2000" dirty="0" smtClean="0">
                <a:solidFill>
                  <a:schemeClr val="bg1"/>
                </a:solidFill>
                <a:latin typeface="Courier New" charset="0"/>
                <a:ea typeface="Courier New" charset="0"/>
                <a:cs typeface="Courier New" charset="0"/>
              </a:rPr>
              <a:t>is-</a:t>
            </a:r>
            <a:r>
              <a:rPr lang="en-US" sz="2000" dirty="0" err="1" smtClean="0">
                <a:solidFill>
                  <a:schemeClr val="bg1"/>
                </a:solidFill>
                <a:latin typeface="Courier New" charset="0"/>
                <a:ea typeface="Courier New" charset="0"/>
                <a:cs typeface="Courier New" charset="0"/>
              </a:rPr>
              <a:t>asia</a:t>
            </a:r>
            <a:r>
              <a:rPr lang="en-US" sz="2000" dirty="0" smtClean="0">
                <a:solidFill>
                  <a:schemeClr val="bg1"/>
                </a:solidFill>
                <a:latin typeface="Courier New" charset="0"/>
                <a:ea typeface="Courier New" charset="0"/>
                <a:cs typeface="Courier New" charset="0"/>
              </a:rPr>
              <a:t>(row</a:t>
            </a:r>
            <a:r>
              <a:rPr lang="en-US" sz="2000" dirty="0">
                <a:solidFill>
                  <a:schemeClr val="bg1"/>
                </a:solidFill>
                <a:latin typeface="Courier New" charset="0"/>
                <a:ea typeface="Courier New" charset="0"/>
                <a:cs typeface="Courier New" charset="0"/>
              </a:rPr>
              <a:t>):</a:t>
            </a:r>
          </a:p>
          <a:p>
            <a:r>
              <a:rPr lang="en-US" sz="2000" dirty="0">
                <a:solidFill>
                  <a:schemeClr val="bg1"/>
                </a:solidFill>
                <a:latin typeface="Courier New" charset="0"/>
                <a:ea typeface="Courier New" charset="0"/>
                <a:cs typeface="Courier New" charset="0"/>
              </a:rPr>
              <a:t> </a:t>
            </a:r>
            <a:r>
              <a:rPr lang="en-US" sz="2000" dirty="0" smtClean="0">
                <a:solidFill>
                  <a:schemeClr val="bg1"/>
                </a:solidFill>
                <a:latin typeface="Courier New" charset="0"/>
                <a:ea typeface="Courier New" charset="0"/>
                <a:cs typeface="Courier New" charset="0"/>
              </a:rPr>
              <a:t> </a:t>
            </a:r>
            <a:r>
              <a:rPr lang="en-US" sz="2000" b="1" dirty="0" smtClean="0">
                <a:solidFill>
                  <a:schemeClr val="bg1"/>
                </a:solidFill>
                <a:latin typeface="Courier New" charset="0"/>
                <a:ea typeface="Courier New" charset="0"/>
                <a:cs typeface="Courier New" charset="0"/>
              </a:rPr>
              <a:t>row[”continent"]</a:t>
            </a:r>
            <a:r>
              <a:rPr lang="en-US" sz="2000" dirty="0" smtClean="0">
                <a:solidFill>
                  <a:schemeClr val="bg1"/>
                </a:solidFill>
                <a:latin typeface="Courier New" charset="0"/>
                <a:ea typeface="Courier New" charset="0"/>
                <a:cs typeface="Courier New" charset="0"/>
              </a:rPr>
              <a:t> == “</a:t>
            </a:r>
            <a:r>
              <a:rPr lang="en-US" sz="2000" dirty="0" err="1" smtClean="0">
                <a:solidFill>
                  <a:schemeClr val="bg1"/>
                </a:solidFill>
                <a:latin typeface="Courier New" charset="0"/>
                <a:ea typeface="Courier New" charset="0"/>
                <a:cs typeface="Courier New" charset="0"/>
              </a:rPr>
              <a:t>asia</a:t>
            </a:r>
            <a:r>
              <a:rPr lang="en-US" sz="2000" dirty="0" smtClean="0">
                <a:solidFill>
                  <a:schemeClr val="bg1"/>
                </a:solidFill>
                <a:latin typeface="Courier New" charset="0"/>
                <a:ea typeface="Courier New" charset="0"/>
                <a:cs typeface="Courier New" charset="0"/>
              </a:rPr>
              <a:t>”</a:t>
            </a:r>
          </a:p>
          <a:p>
            <a:r>
              <a:rPr lang="en-US" sz="2000" dirty="0" smtClean="0">
                <a:solidFill>
                  <a:schemeClr val="bg1"/>
                </a:solidFill>
                <a:latin typeface="Courier New" charset="0"/>
                <a:ea typeface="Courier New" charset="0"/>
                <a:cs typeface="Courier New" charset="0"/>
              </a:rPr>
              <a:t>end</a:t>
            </a:r>
            <a:endParaRPr lang="en-US" sz="2000" dirty="0">
              <a:solidFill>
                <a:schemeClr val="bg1"/>
              </a:solidFill>
              <a:latin typeface="Courier New" charset="0"/>
              <a:ea typeface="Courier New" charset="0"/>
              <a:cs typeface="Courier New" charset="0"/>
            </a:endParaRPr>
          </a:p>
        </p:txBody>
      </p:sp>
      <p:sp>
        <p:nvSpPr>
          <p:cNvPr id="35" name="Oval 34"/>
          <p:cNvSpPr/>
          <p:nvPr/>
        </p:nvSpPr>
        <p:spPr>
          <a:xfrm>
            <a:off x="1905000" y="2931108"/>
            <a:ext cx="1320800"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546100" y="3888304"/>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37" name="TextBox 36"/>
          <p:cNvSpPr txBox="1"/>
          <p:nvPr/>
        </p:nvSpPr>
        <p:spPr>
          <a:xfrm>
            <a:off x="2348774" y="4472474"/>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.order-by</a:t>
            </a:r>
            <a:endParaRPr lang="en-US" sz="1600" dirty="0">
              <a:solidFill>
                <a:schemeClr val="bg1"/>
              </a:solidFill>
              <a:latin typeface="Comic Sans MS" charset="0"/>
              <a:ea typeface="Comic Sans MS" charset="0"/>
              <a:cs typeface="Comic Sans MS" charset="0"/>
            </a:endParaRPr>
          </a:p>
        </p:txBody>
      </p:sp>
      <p:sp>
        <p:nvSpPr>
          <p:cNvPr id="38" name="TextBox 37"/>
          <p:cNvSpPr txBox="1"/>
          <p:nvPr/>
        </p:nvSpPr>
        <p:spPr>
          <a:xfrm>
            <a:off x="533400" y="2404646"/>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countries-filtered</a:t>
            </a:r>
            <a:endParaRPr lang="en-US" sz="1600" dirty="0">
              <a:solidFill>
                <a:schemeClr val="bg1"/>
              </a:solidFill>
              <a:latin typeface="Comic Sans MS" charset="0"/>
              <a:ea typeface="Comic Sans MS" charset="0"/>
              <a:cs typeface="Comic Sans MS" charset="0"/>
            </a:endParaRPr>
          </a:p>
        </p:txBody>
      </p:sp>
      <p:sp>
        <p:nvSpPr>
          <p:cNvPr id="39" name="TextBox 38"/>
          <p:cNvSpPr txBox="1"/>
          <p:nvPr/>
        </p:nvSpPr>
        <p:spPr>
          <a:xfrm>
            <a:off x="3263174" y="4462046"/>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(“total”, true)</a:t>
            </a:r>
            <a:endParaRPr lang="en-US" sz="1600" dirty="0">
              <a:solidFill>
                <a:schemeClr val="bg1"/>
              </a:solidFill>
              <a:latin typeface="Comic Sans MS" charset="0"/>
              <a:ea typeface="Comic Sans MS" charset="0"/>
              <a:cs typeface="Comic Sans MS" charset="0"/>
            </a:endParaRPr>
          </a:p>
        </p:txBody>
      </p:sp>
      <p:sp>
        <p:nvSpPr>
          <p:cNvPr id="40" name="TextBox 39"/>
          <p:cNvSpPr txBox="1"/>
          <p:nvPr/>
        </p:nvSpPr>
        <p:spPr>
          <a:xfrm>
            <a:off x="541746" y="5503744"/>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41" name="TextBox 40"/>
          <p:cNvSpPr txBox="1"/>
          <p:nvPr/>
        </p:nvSpPr>
        <p:spPr>
          <a:xfrm>
            <a:off x="533400" y="3886200"/>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42" name="TextBox 41"/>
          <p:cNvSpPr txBox="1"/>
          <p:nvPr/>
        </p:nvSpPr>
        <p:spPr>
          <a:xfrm>
            <a:off x="2362200" y="6062246"/>
            <a:ext cx="1766026"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.select-columns</a:t>
            </a:r>
            <a:endParaRPr lang="en-US" sz="1600" dirty="0">
              <a:solidFill>
                <a:schemeClr val="bg1"/>
              </a:solidFill>
              <a:latin typeface="Comic Sans MS" charset="0"/>
              <a:ea typeface="Comic Sans MS" charset="0"/>
              <a:cs typeface="Comic Sans MS" charset="0"/>
            </a:endParaRPr>
          </a:p>
        </p:txBody>
      </p:sp>
      <p:sp>
        <p:nvSpPr>
          <p:cNvPr id="43" name="TextBox 42"/>
          <p:cNvSpPr txBox="1"/>
          <p:nvPr/>
        </p:nvSpPr>
        <p:spPr>
          <a:xfrm>
            <a:off x="3810000" y="6051818"/>
            <a:ext cx="30480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([list: “title”, “overseas”])</a:t>
            </a:r>
            <a:endParaRPr lang="en-US" sz="16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42" presetClass="path" presetSubtype="0" accel="50000" decel="50000" fill="hold" grpId="1" nodeType="withEffect">
                                  <p:stCondLst>
                                    <p:cond delay="0"/>
                                  </p:stCondLst>
                                  <p:childTnLst>
                                    <p:animMotion origin="layout" path="M 0 -1.48148E-6 L 0.00365 0.30093 " pathEditMode="relative" rAng="0" ptsTypes="AA">
                                      <p:cBhvr>
                                        <p:cTn id="44" dur="2000" fill="hold"/>
                                        <p:tgtEl>
                                          <p:spTgt spid="38"/>
                                        </p:tgtEl>
                                        <p:attrNameLst>
                                          <p:attrName>ppt_x</p:attrName>
                                          <p:attrName>ppt_y</p:attrName>
                                        </p:attrNameLst>
                                      </p:cBhvr>
                                      <p:rCtr x="174" y="15046"/>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42" presetClass="path" presetSubtype="0" accel="50000" decel="50000" fill="hold" grpId="1" nodeType="withEffect">
                                  <p:stCondLst>
                                    <p:cond delay="0"/>
                                  </p:stCondLst>
                                  <p:childTnLst>
                                    <p:animMotion origin="layout" path="M 0 -3.7037E-6 L 0.00069 0.31736 " pathEditMode="relative" rAng="0" ptsTypes="AA">
                                      <p:cBhvr>
                                        <p:cTn id="66" dur="2000" fill="hold"/>
                                        <p:tgtEl>
                                          <p:spTgt spid="41"/>
                                        </p:tgtEl>
                                        <p:attrNameLst>
                                          <p:attrName>ppt_x</p:attrName>
                                          <p:attrName>ppt_y</p:attrName>
                                        </p:attrNameLst>
                                      </p:cBhvr>
                                      <p:rCtr x="35" y="15856"/>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2" grpId="0"/>
      <p:bldP spid="33" grpId="0"/>
      <p:bldP spid="34" grpId="0" animBg="1"/>
      <p:bldP spid="35" grpId="0" animBg="1"/>
      <p:bldP spid="36" grpId="0"/>
      <p:bldP spid="37" grpId="0"/>
      <p:bldP spid="38" grpId="0"/>
      <p:bldP spid="38" grpId="1"/>
      <p:bldP spid="39" grpId="0"/>
      <p:bldP spid="40" grpId="0"/>
      <p:bldP spid="41" grpId="0"/>
      <p:bldP spid="41" grpId="1"/>
      <p:bldP spid="42" grpId="0"/>
      <p:bldP spid="4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a:t>
            </a:r>
            <a:r>
              <a:rPr lang="en-US" sz="2000" dirty="0" smtClean="0">
                <a:latin typeface="Arial" charset="0"/>
                <a:ea typeface="Arial" charset="0"/>
                <a:cs typeface="Arial" charset="0"/>
              </a:rPr>
              <a:t>36</a:t>
            </a:r>
            <a:r>
              <a:rPr lang="mr-IN" sz="2000" dirty="0" smtClean="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032968"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a:t>
            </a:r>
            <a:r>
              <a:rPr lang="en-US" sz="3000" dirty="0" smtClean="0">
                <a:solidFill>
                  <a:schemeClr val="bg1"/>
                </a:solidFill>
                <a:latin typeface="Courier New" charset="0"/>
                <a:ea typeface="Courier New" charset="0"/>
                <a:cs typeface="Courier New" charset="0"/>
              </a:rPr>
              <a:t>= </a:t>
            </a:r>
            <a:r>
              <a:rPr lang="en-US" sz="3000" dirty="0" err="1" smtClean="0">
                <a:solidFill>
                  <a:schemeClr val="bg1"/>
                </a:solidFill>
                <a:latin typeface="Courier New" charset="0"/>
                <a:ea typeface="Courier New" charset="0"/>
                <a:cs typeface="Courier New" charset="0"/>
              </a:rPr>
              <a:t>gdp</a:t>
            </a:r>
            <a:r>
              <a:rPr lang="en-US" sz="3000">
                <a:solidFill>
                  <a:schemeClr val="bg1"/>
                </a:solidFill>
                <a:latin typeface="Courier New" charset="0"/>
                <a:ea typeface="Courier New" charset="0"/>
                <a:cs typeface="Courier New" charset="0"/>
              </a:rPr>
              <a:t> / population </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The </a:t>
            </a:r>
            <a:r>
              <a:rPr lang="en-US" dirty="0" smtClean="0">
                <a:latin typeface="Courier New" charset="0"/>
                <a:ea typeface="Courier New" charset="0"/>
                <a:cs typeface="Courier New" charset="0"/>
              </a:rPr>
              <a:t>build-column </a:t>
            </a:r>
            <a:r>
              <a:rPr lang="en-US" dirty="0" smtClean="0"/>
              <a:t>method</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build-column </a:t>
            </a:r>
            <a:r>
              <a:rPr lang="en-US" dirty="0" smtClean="0"/>
              <a:t>method</a:t>
            </a:r>
            <a:endParaRPr lang="en-US" dirty="0"/>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
        <p:nvSpPr>
          <p:cNvPr id="17" name="Content Placeholder 2"/>
          <p:cNvSpPr txBox="1">
            <a:spLocks/>
          </p:cNvSpPr>
          <p:nvPr/>
        </p:nvSpPr>
        <p:spPr bwMode="auto">
          <a:xfrm>
            <a:off x="0" y="3840163"/>
            <a:ext cx="91440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lgn="ctr">
              <a:buNone/>
            </a:pPr>
            <a:r>
              <a:rPr lang="en-US" sz="2100" b="1" dirty="0" smtClean="0">
                <a:solidFill>
                  <a:schemeClr val="accent1"/>
                </a:solidFill>
                <a:latin typeface="Courier New" charset="0"/>
                <a:ea typeface="Courier New" charset="0"/>
                <a:cs typeface="Courier New" charset="0"/>
              </a:rPr>
              <a:t>&lt;Table&gt;.build-column </a:t>
            </a:r>
            <a:r>
              <a:rPr lang="en-US" sz="2100" b="1" spc="-500" dirty="0" smtClean="0">
                <a:solidFill>
                  <a:schemeClr val="accent1"/>
                </a:solidFill>
                <a:latin typeface="Courier New" charset="0"/>
                <a:ea typeface="Courier New" charset="0"/>
                <a:cs typeface="Courier New" charset="0"/>
              </a:rPr>
              <a:t>::</a:t>
            </a:r>
            <a:r>
              <a:rPr lang="en-US" sz="2100" b="1" dirty="0" smtClean="0">
                <a:solidFill>
                  <a:schemeClr val="accent1"/>
                </a:solidFill>
                <a:latin typeface="Courier New" charset="0"/>
                <a:ea typeface="Courier New" charset="0"/>
                <a:cs typeface="Courier New" charset="0"/>
              </a:rPr>
              <a:t> (n</a:t>
            </a:r>
            <a:r>
              <a:rPr lang="en-US" sz="2100" b="1" spc="-500" dirty="0" smtClean="0">
                <a:solidFill>
                  <a:schemeClr val="accent1"/>
                </a:solidFill>
                <a:latin typeface="Courier New" charset="0"/>
                <a:ea typeface="Courier New" charset="0"/>
                <a:cs typeface="Courier New" charset="0"/>
              </a:rPr>
              <a:t> </a:t>
            </a:r>
            <a:r>
              <a:rPr lang="en-US" sz="2100" b="1" spc="-500" dirty="0">
                <a:solidFill>
                  <a:schemeClr val="accent1"/>
                </a:solidFill>
                <a:latin typeface="Courier New" charset="0"/>
                <a:ea typeface="Courier New" charset="0"/>
                <a:cs typeface="Courier New" charset="0"/>
              </a:rPr>
              <a:t>:: </a:t>
            </a:r>
            <a:r>
              <a:rPr lang="en-US" sz="2100" b="1" dirty="0" err="1" smtClean="0">
                <a:solidFill>
                  <a:schemeClr val="accent1"/>
                </a:solidFill>
                <a:latin typeface="Courier New" charset="0"/>
                <a:ea typeface="Courier New" charset="0"/>
                <a:cs typeface="Courier New" charset="0"/>
              </a:rPr>
              <a:t>Str</a:t>
            </a:r>
            <a:r>
              <a:rPr lang="en-US" sz="2100" b="1" dirty="0" smtClean="0">
                <a:solidFill>
                  <a:schemeClr val="accent1"/>
                </a:solidFill>
                <a:latin typeface="Courier New" charset="0"/>
                <a:ea typeface="Courier New" charset="0"/>
                <a:cs typeface="Courier New" charset="0"/>
              </a:rPr>
              <a:t>,(r </a:t>
            </a:r>
            <a:r>
              <a:rPr lang="en-US" sz="2100" b="1" spc="-500" dirty="0">
                <a:solidFill>
                  <a:schemeClr val="accent1"/>
                </a:solidFill>
                <a:latin typeface="Courier New" charset="0"/>
                <a:ea typeface="Courier New" charset="0"/>
                <a:cs typeface="Courier New" charset="0"/>
              </a:rPr>
              <a:t>::</a:t>
            </a:r>
            <a:r>
              <a:rPr lang="en-US" sz="2100" b="1" dirty="0" smtClean="0">
                <a:solidFill>
                  <a:schemeClr val="accent1"/>
                </a:solidFill>
                <a:latin typeface="Courier New" charset="0"/>
                <a:ea typeface="Courier New" charset="0"/>
                <a:cs typeface="Courier New" charset="0"/>
              </a:rPr>
              <a:t> </a:t>
            </a:r>
            <a:r>
              <a:rPr lang="en-US" sz="2100" b="1" dirty="0" err="1" smtClean="0">
                <a:solidFill>
                  <a:schemeClr val="accent1"/>
                </a:solidFill>
                <a:latin typeface="Courier New" charset="0"/>
                <a:ea typeface="Courier New" charset="0"/>
                <a:cs typeface="Courier New" charset="0"/>
              </a:rPr>
              <a:t>Row</a:t>
            </a:r>
            <a:r>
              <a:rPr lang="en-US" sz="2100" b="1" dirty="0" err="1" smtClean="0">
                <a:solidFill>
                  <a:schemeClr val="accent1"/>
                </a:solidFill>
                <a:latin typeface="Courier New" charset="0"/>
                <a:ea typeface="Courier New" charset="0"/>
                <a:cs typeface="Courier New" charset="0"/>
                <a:sym typeface="Wingdings"/>
              </a:rPr>
              <a:t></a:t>
            </a:r>
            <a:r>
              <a:rPr lang="en-US" sz="2100" b="1" dirty="0" err="1" smtClean="0">
                <a:solidFill>
                  <a:schemeClr val="accent1"/>
                </a:solidFill>
                <a:latin typeface="Courier New" charset="0"/>
                <a:ea typeface="Courier New" charset="0"/>
                <a:cs typeface="Courier New" charset="0"/>
              </a:rPr>
              <a:t>Any</a:t>
            </a:r>
            <a:r>
              <a:rPr lang="en-US" sz="2100" b="1" dirty="0" smtClean="0">
                <a:solidFill>
                  <a:schemeClr val="accent1"/>
                </a:solidFill>
                <a:latin typeface="Courier New" charset="0"/>
                <a:ea typeface="Courier New" charset="0"/>
                <a:cs typeface="Courier New" charset="0"/>
              </a:rPr>
              <a:t>)) </a:t>
            </a:r>
            <a:r>
              <a:rPr lang="en-US" sz="2100" b="1" dirty="0" smtClean="0">
                <a:solidFill>
                  <a:schemeClr val="accent1"/>
                </a:solidFill>
                <a:latin typeface="Courier New" charset="0"/>
                <a:ea typeface="Courier New" charset="0"/>
                <a:cs typeface="Courier New" charset="0"/>
                <a:sym typeface="Wingdings"/>
              </a:rPr>
              <a:t> Table</a:t>
            </a:r>
            <a:endParaRPr lang="en-US" sz="2100" b="1" dirty="0" smtClean="0">
              <a:solidFill>
                <a:schemeClr val="accent1"/>
              </a:solidFill>
              <a:latin typeface="Courier New" charset="0"/>
              <a:ea typeface="Courier New" charset="0"/>
              <a:cs typeface="Courier New" charset="0"/>
            </a:endParaRPr>
          </a:p>
          <a:p>
            <a:pPr marL="0" indent="0" algn="ctr">
              <a:buFont typeface="Wingdings" charset="2"/>
              <a:buNone/>
            </a:pPr>
            <a:r>
              <a:rPr lang="en-US" sz="2400" dirty="0" err="1" smtClean="0">
                <a:latin typeface="Courier New" charset="0"/>
                <a:ea typeface="Courier New" charset="0"/>
                <a:cs typeface="Courier New" charset="0"/>
              </a:rPr>
              <a:t>restaurants</a:t>
            </a:r>
            <a:r>
              <a:rPr lang="en-US" sz="2400" b="1" dirty="0" err="1" smtClean="0">
                <a:latin typeface="Courier New" charset="0"/>
                <a:ea typeface="Courier New" charset="0"/>
                <a:cs typeface="Courier New" charset="0"/>
              </a:rPr>
              <a:t>.build</a:t>
            </a:r>
            <a:r>
              <a:rPr lang="en-US" sz="2400" b="1" dirty="0" smtClean="0">
                <a:latin typeface="Courier New" charset="0"/>
                <a:ea typeface="Courier New" charset="0"/>
                <a:cs typeface="Courier New" charset="0"/>
              </a:rPr>
              <a:t>-column(“total”,</a:t>
            </a:r>
            <a:r>
              <a:rPr lang="en-US" sz="2400" dirty="0" smtClean="0">
                <a:latin typeface="Courier New" charset="0"/>
                <a:ea typeface="Courier New" charset="0"/>
                <a:cs typeface="Courier New" charset="0"/>
              </a:rPr>
              <a:t>             </a:t>
            </a:r>
            <a:r>
              <a:rPr lang="en-US" sz="2400" b="1" dirty="0" smtClean="0">
                <a:latin typeface="Courier New" charset="0"/>
                <a:ea typeface="Courier New" charset="0"/>
                <a:cs typeface="Courier New" charset="0"/>
              </a:rPr>
              <a:t>)</a:t>
            </a:r>
            <a:endParaRPr lang="en-US" sz="2400" b="1" dirty="0">
              <a:latin typeface="Courier New" charset="0"/>
              <a:ea typeface="Courier New" charset="0"/>
              <a:cs typeface="Courier New" charset="0"/>
            </a:endParaRPr>
          </a:p>
        </p:txBody>
      </p:sp>
      <p:sp>
        <p:nvSpPr>
          <p:cNvPr id="3" name="Rectangle 2"/>
          <p:cNvSpPr/>
          <p:nvPr/>
        </p:nvSpPr>
        <p:spPr>
          <a:xfrm>
            <a:off x="533400" y="2133600"/>
            <a:ext cx="8229600" cy="1200329"/>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fun total-points(</a:t>
            </a:r>
            <a:r>
              <a:rPr lang="en-US" b="1" dirty="0">
                <a:solidFill>
                  <a:schemeClr val="bg1"/>
                </a:solidFill>
                <a:latin typeface="Courier New" charset="0"/>
                <a:ea typeface="Courier New" charset="0"/>
                <a:cs typeface="Courier New" charset="0"/>
              </a:rPr>
              <a:t>row</a:t>
            </a:r>
            <a:r>
              <a:rPr lang="en-US" dirty="0" smtClean="0">
                <a:solidFill>
                  <a:schemeClr val="bg1"/>
                </a:solidFill>
                <a:latin typeface="Courier New" charset="0"/>
                <a:ea typeface="Courier New" charset="0"/>
                <a:cs typeface="Courier New" charset="0"/>
              </a:rPr>
              <a:t>):</a:t>
            </a:r>
          </a:p>
          <a:p>
            <a:r>
              <a:rPr lang="en-US" dirty="0">
                <a:solidFill>
                  <a:schemeClr val="bg1"/>
                </a:solidFill>
                <a:latin typeface="Courier New" charset="0"/>
                <a:ea typeface="Courier New" charset="0"/>
                <a:cs typeface="Courier New" charset="0"/>
              </a:rPr>
              <a:t> </a:t>
            </a:r>
            <a:r>
              <a:rPr lang="en-US" dirty="0" smtClean="0">
                <a:solidFill>
                  <a:schemeClr val="bg1"/>
                </a:solidFill>
                <a:latin typeface="Courier New" charset="0"/>
                <a:ea typeface="Courier New" charset="0"/>
                <a:cs typeface="Courier New" charset="0"/>
              </a:rPr>
              <a:t> </a:t>
            </a:r>
            <a:r>
              <a:rPr lang="en-US" b="1" dirty="0" smtClean="0">
                <a:solidFill>
                  <a:schemeClr val="bg1"/>
                </a:solidFill>
                <a:latin typeface="Courier New" charset="0"/>
                <a:ea typeface="Courier New" charset="0"/>
                <a:cs typeface="Courier New" charset="0"/>
              </a:rPr>
              <a:t>row</a:t>
            </a:r>
            <a:r>
              <a:rPr lang="en-US" dirty="0">
                <a:solidFill>
                  <a:schemeClr val="bg1"/>
                </a:solidFill>
                <a:latin typeface="Courier New" charset="0"/>
                <a:ea typeface="Courier New" charset="0"/>
                <a:cs typeface="Courier New" charset="0"/>
              </a:rPr>
              <a:t>["game1"] + </a:t>
            </a:r>
            <a:r>
              <a:rPr lang="en-US" b="1" dirty="0">
                <a:solidFill>
                  <a:schemeClr val="bg1"/>
                </a:solidFill>
                <a:latin typeface="Courier New" charset="0"/>
                <a:ea typeface="Courier New" charset="0"/>
                <a:cs typeface="Courier New" charset="0"/>
              </a:rPr>
              <a:t>row</a:t>
            </a:r>
            <a:r>
              <a:rPr lang="en-US" dirty="0">
                <a:solidFill>
                  <a:schemeClr val="bg1"/>
                </a:solidFill>
                <a:latin typeface="Courier New" charset="0"/>
                <a:ea typeface="Courier New" charset="0"/>
                <a:cs typeface="Courier New" charset="0"/>
              </a:rPr>
              <a:t>["game2"] + </a:t>
            </a:r>
            <a:r>
              <a:rPr lang="en-US" b="1" dirty="0">
                <a:solidFill>
                  <a:schemeClr val="bg1"/>
                </a:solidFill>
                <a:latin typeface="Courier New" charset="0"/>
                <a:ea typeface="Courier New" charset="0"/>
                <a:cs typeface="Courier New" charset="0"/>
              </a:rPr>
              <a:t>row</a:t>
            </a:r>
            <a:r>
              <a:rPr lang="en-US" dirty="0">
                <a:solidFill>
                  <a:schemeClr val="bg1"/>
                </a:solidFill>
                <a:latin typeface="Courier New" charset="0"/>
                <a:ea typeface="Courier New" charset="0"/>
                <a:cs typeface="Courier New" charset="0"/>
              </a:rPr>
              <a:t>["game3</a:t>
            </a:r>
            <a:r>
              <a:rPr lang="en-US" dirty="0" smtClean="0">
                <a:solidFill>
                  <a:schemeClr val="bg1"/>
                </a:solidFill>
                <a:latin typeface="Courier New" charset="0"/>
                <a:ea typeface="Courier New" charset="0"/>
                <a:cs typeface="Courier New" charset="0"/>
              </a:rPr>
              <a:t>"]</a:t>
            </a:r>
          </a:p>
          <a:p>
            <a:r>
              <a:rPr lang="en-US" dirty="0" smtClean="0">
                <a:solidFill>
                  <a:schemeClr val="bg1"/>
                </a:solidFill>
                <a:latin typeface="Courier New" charset="0"/>
                <a:ea typeface="Courier New" charset="0"/>
                <a:cs typeface="Courier New" charset="0"/>
              </a:rPr>
              <a:t>end</a:t>
            </a:r>
            <a:endParaRPr lang="en-US" dirty="0">
              <a:solidFill>
                <a:schemeClr val="bg1"/>
              </a:solidFill>
              <a:latin typeface="Courier New" charset="0"/>
              <a:ea typeface="Courier New" charset="0"/>
              <a:cs typeface="Courier New" charset="0"/>
            </a:endParaRPr>
          </a:p>
        </p:txBody>
      </p:sp>
      <p:sp>
        <p:nvSpPr>
          <p:cNvPr id="5" name="Rectangle 4"/>
          <p:cNvSpPr/>
          <p:nvPr/>
        </p:nvSpPr>
        <p:spPr>
          <a:xfrm>
            <a:off x="1260790" y="2133600"/>
            <a:ext cx="2396810" cy="461665"/>
          </a:xfrm>
          <a:prstGeom prst="rect">
            <a:avLst/>
          </a:prstGeom>
        </p:spPr>
        <p:txBody>
          <a:bodyPr wrap="none">
            <a:spAutoFit/>
          </a:bodyPr>
          <a:lstStyle/>
          <a:p>
            <a:r>
              <a:rPr lang="en-US" dirty="0">
                <a:solidFill>
                  <a:schemeClr val="bg1"/>
                </a:solidFill>
                <a:latin typeface="Courier New" charset="0"/>
                <a:ea typeface="Courier New" charset="0"/>
                <a:cs typeface="Courier New" charset="0"/>
              </a:rPr>
              <a:t>t</a:t>
            </a:r>
            <a:r>
              <a:rPr lang="en-US" dirty="0" smtClean="0">
                <a:solidFill>
                  <a:schemeClr val="bg1"/>
                </a:solidFill>
                <a:latin typeface="Courier New" charset="0"/>
                <a:ea typeface="Courier New" charset="0"/>
                <a:cs typeface="Courier New" charset="0"/>
              </a:rPr>
              <a:t>otal-points</a:t>
            </a:r>
            <a:endParaRPr lang="en-US" dirty="0"/>
          </a:p>
        </p:txBody>
      </p:sp>
    </p:spTree>
    <p:extLst>
      <p:ext uri="{BB962C8B-B14F-4D97-AF65-F5344CB8AC3E}">
        <p14:creationId xmlns:p14="http://schemas.microsoft.com/office/powerpoint/2010/main" val="57624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0" presetClass="path" presetSubtype="0" accel="50000" decel="50000" fill="hold" grpId="0" nodeType="withEffect">
                                  <p:stCondLst>
                                    <p:cond delay="0"/>
                                  </p:stCondLst>
                                  <p:childTnLst>
                                    <p:animMotion origin="layout" path="M -3.61111E-6 4.07407E-6 L 0.55105 0.30486 " pathEditMode="relative" rAng="0" ptsTypes="AA">
                                      <p:cBhvr>
                                        <p:cTn id="19" dur="2000" fill="hold"/>
                                        <p:tgtEl>
                                          <p:spTgt spid="5"/>
                                        </p:tgtEl>
                                        <p:attrNameLst>
                                          <p:attrName>ppt_x</p:attrName>
                                          <p:attrName>ppt_y</p:attrName>
                                        </p:attrNameLst>
                                      </p:cBhvr>
                                      <p:rCtr x="27552" y="15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2"/>
          <a:stretch>
            <a:fillRect/>
          </a:stretch>
        </p:blipFill>
        <p:spPr>
          <a:xfrm>
            <a:off x="0" y="1589208"/>
            <a:ext cx="6324600" cy="5268792"/>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a:t>
            </a:r>
            <a:r>
              <a:rPr lang="en-US" dirty="0" smtClean="0"/>
              <a:t>37: </a:t>
            </a:r>
            <a:r>
              <a:rPr lang="en-US" dirty="0">
                <a:latin typeface="Courier New" charset="0"/>
                <a:ea typeface="Courier New" charset="0"/>
                <a:cs typeface="Courier New" charset="0"/>
              </a:rPr>
              <a:t>body building</a:t>
            </a:r>
          </a:p>
        </p:txBody>
      </p:sp>
      <p:sp>
        <p:nvSpPr>
          <p:cNvPr id="41" name="TextBox 40"/>
          <p:cNvSpPr txBox="1"/>
          <p:nvPr/>
        </p:nvSpPr>
        <p:spPr>
          <a:xfrm>
            <a:off x="533400" y="19050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nutrition-extended</a:t>
            </a:r>
            <a:endParaRPr lang="en-US" sz="1600" dirty="0">
              <a:solidFill>
                <a:schemeClr val="bg1"/>
              </a:solidFill>
              <a:latin typeface="Comic Sans MS" charset="0"/>
              <a:ea typeface="Comic Sans MS" charset="0"/>
              <a:cs typeface="Comic Sans MS" charset="0"/>
            </a:endParaRPr>
          </a:p>
        </p:txBody>
      </p:sp>
      <p:sp>
        <p:nvSpPr>
          <p:cNvPr id="42" name="TextBox 41"/>
          <p:cNvSpPr txBox="1"/>
          <p:nvPr/>
        </p:nvSpPr>
        <p:spPr>
          <a:xfrm>
            <a:off x="609600" y="2480846"/>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nutrition</a:t>
            </a:r>
            <a:endParaRPr lang="en-US" sz="1600" dirty="0">
              <a:solidFill>
                <a:schemeClr val="bg1"/>
              </a:solidFill>
              <a:latin typeface="Comic Sans MS" charset="0"/>
              <a:ea typeface="Comic Sans MS" charset="0"/>
              <a:cs typeface="Comic Sans MS" charset="0"/>
            </a:endParaRPr>
          </a:p>
        </p:txBody>
      </p:sp>
      <p:sp>
        <p:nvSpPr>
          <p:cNvPr id="43" name="Oval 42"/>
          <p:cNvSpPr/>
          <p:nvPr/>
        </p:nvSpPr>
        <p:spPr>
          <a:xfrm>
            <a:off x="4343400" y="2492812"/>
            <a:ext cx="1799408"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1447800" y="2480846"/>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.build-column</a:t>
            </a:r>
            <a:endParaRPr lang="en-US" sz="1600" dirty="0">
              <a:solidFill>
                <a:schemeClr val="bg1"/>
              </a:solidFill>
              <a:latin typeface="Comic Sans MS" charset="0"/>
              <a:ea typeface="Comic Sans MS" charset="0"/>
              <a:cs typeface="Comic Sans MS" charset="0"/>
            </a:endParaRPr>
          </a:p>
        </p:txBody>
      </p:sp>
      <p:sp>
        <p:nvSpPr>
          <p:cNvPr id="45" name="TextBox 44"/>
          <p:cNvSpPr txBox="1"/>
          <p:nvPr/>
        </p:nvSpPr>
        <p:spPr>
          <a:xfrm>
            <a:off x="2667000" y="2480846"/>
            <a:ext cx="4267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(“protein/gram”, </a:t>
            </a:r>
            <a:r>
              <a:rPr lang="en-US" sz="1600" b="1" dirty="0" smtClean="0">
                <a:solidFill>
                  <a:schemeClr val="accent1"/>
                </a:solidFill>
                <a:latin typeface="Comic Sans MS" charset="0"/>
                <a:ea typeface="Comic Sans MS" charset="0"/>
                <a:cs typeface="Comic Sans MS" charset="0"/>
              </a:rPr>
              <a:t>protein-per-gram</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46" name="Rectangular Callout 45"/>
          <p:cNvSpPr/>
          <p:nvPr/>
        </p:nvSpPr>
        <p:spPr>
          <a:xfrm>
            <a:off x="4593408" y="1143000"/>
            <a:ext cx="4548415" cy="1112520"/>
          </a:xfrm>
          <a:prstGeom prst="wedgeRectCallout">
            <a:avLst>
              <a:gd name="adj1" fmla="val -21699"/>
              <a:gd name="adj2" fmla="val 66949"/>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smtClean="0">
                <a:solidFill>
                  <a:schemeClr val="bg1"/>
                </a:solidFill>
                <a:latin typeface="Courier New" charset="0"/>
                <a:ea typeface="Courier New" charset="0"/>
                <a:cs typeface="Courier New" charset="0"/>
              </a:rPr>
              <a:t>protein-per-gram(row</a:t>
            </a:r>
            <a:r>
              <a:rPr lang="en-US" sz="1900" dirty="0">
                <a:solidFill>
                  <a:schemeClr val="bg1"/>
                </a:solidFill>
                <a:latin typeface="Courier New" charset="0"/>
                <a:ea typeface="Courier New" charset="0"/>
                <a:cs typeface="Courier New" charset="0"/>
              </a:rPr>
              <a:t>):</a:t>
            </a: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protein"]/row[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serving</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48" name="Oval 47"/>
          <p:cNvSpPr/>
          <p:nvPr/>
        </p:nvSpPr>
        <p:spPr>
          <a:xfrm>
            <a:off x="3175000" y="3769308"/>
            <a:ext cx="1549400"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2438400" y="3769308"/>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.filter</a:t>
            </a:r>
            <a:endParaRPr lang="en-US" sz="1600" dirty="0">
              <a:solidFill>
                <a:schemeClr val="bg1"/>
              </a:solidFill>
              <a:latin typeface="Comic Sans MS" charset="0"/>
              <a:ea typeface="Comic Sans MS" charset="0"/>
              <a:cs typeface="Comic Sans MS" charset="0"/>
            </a:endParaRPr>
          </a:p>
        </p:txBody>
      </p:sp>
      <p:sp>
        <p:nvSpPr>
          <p:cNvPr id="50" name="TextBox 49"/>
          <p:cNvSpPr txBox="1"/>
          <p:nvPr/>
        </p:nvSpPr>
        <p:spPr>
          <a:xfrm>
            <a:off x="3048000" y="3769308"/>
            <a:ext cx="1828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enough-protein</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51" name="TextBox 50"/>
          <p:cNvSpPr txBox="1"/>
          <p:nvPr/>
        </p:nvSpPr>
        <p:spPr>
          <a:xfrm>
            <a:off x="546100" y="319346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nutrition-filtered</a:t>
            </a:r>
            <a:endParaRPr lang="en-US" sz="1600" dirty="0">
              <a:solidFill>
                <a:schemeClr val="bg1"/>
              </a:solidFill>
              <a:latin typeface="Comic Sans MS" charset="0"/>
              <a:ea typeface="Comic Sans MS" charset="0"/>
              <a:cs typeface="Comic Sans MS" charset="0"/>
            </a:endParaRPr>
          </a:p>
        </p:txBody>
      </p:sp>
      <p:sp>
        <p:nvSpPr>
          <p:cNvPr id="52" name="Rectangular Callout 51"/>
          <p:cNvSpPr/>
          <p:nvPr/>
        </p:nvSpPr>
        <p:spPr>
          <a:xfrm>
            <a:off x="4593407" y="4233254"/>
            <a:ext cx="4548415" cy="1112520"/>
          </a:xfrm>
          <a:prstGeom prst="wedgeRectCallout">
            <a:avLst>
              <a:gd name="adj1" fmla="val -59035"/>
              <a:gd name="adj2" fmla="val -53990"/>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smtClean="0">
                <a:solidFill>
                  <a:schemeClr val="bg1"/>
                </a:solidFill>
                <a:latin typeface="Courier New" charset="0"/>
                <a:ea typeface="Courier New" charset="0"/>
                <a:cs typeface="Courier New" charset="0"/>
              </a:rPr>
              <a:t>enough-protein(row</a:t>
            </a:r>
            <a:r>
              <a:rPr lang="en-US" sz="1900" dirty="0">
                <a:solidFill>
                  <a:schemeClr val="bg1"/>
                </a:solidFill>
                <a:latin typeface="Courier New" charset="0"/>
                <a:ea typeface="Courier New" charset="0"/>
                <a:cs typeface="Courier New" charset="0"/>
              </a:rPr>
              <a:t>):</a:t>
            </a: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protein/gram"] &gt; 0.12</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53" name="TextBox 52"/>
          <p:cNvSpPr txBox="1"/>
          <p:nvPr/>
        </p:nvSpPr>
        <p:spPr>
          <a:xfrm>
            <a:off x="533400" y="1905000"/>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nutrition-extended</a:t>
            </a:r>
            <a:endParaRPr lang="en-US" sz="1600" dirty="0">
              <a:solidFill>
                <a:schemeClr val="bg1"/>
              </a:solidFill>
              <a:latin typeface="Comic Sans MS" charset="0"/>
              <a:ea typeface="Comic Sans MS" charset="0"/>
              <a:cs typeface="Comic Sans MS" charset="0"/>
            </a:endParaRPr>
          </a:p>
        </p:txBody>
      </p:sp>
      <p:sp>
        <p:nvSpPr>
          <p:cNvPr id="54" name="TextBox 53"/>
          <p:cNvSpPr txBox="1"/>
          <p:nvPr/>
        </p:nvSpPr>
        <p:spPr>
          <a:xfrm>
            <a:off x="533400" y="32004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nutrition-filtered</a:t>
            </a:r>
            <a:endParaRPr lang="en-US" sz="1600" dirty="0">
              <a:solidFill>
                <a:schemeClr val="bg1"/>
              </a:solidFill>
              <a:latin typeface="Comic Sans MS" charset="0"/>
              <a:ea typeface="Comic Sans MS" charset="0"/>
              <a:cs typeface="Comic Sans MS" charset="0"/>
            </a:endParaRPr>
          </a:p>
        </p:txBody>
      </p:sp>
      <p:sp>
        <p:nvSpPr>
          <p:cNvPr id="8" name="Multiply 7"/>
          <p:cNvSpPr/>
          <p:nvPr/>
        </p:nvSpPr>
        <p:spPr>
          <a:xfrm>
            <a:off x="-1066800" y="3998590"/>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546100" y="5751755"/>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nutrition-selected</a:t>
            </a:r>
            <a:endParaRPr lang="en-US" sz="1600" dirty="0">
              <a:solidFill>
                <a:schemeClr val="bg1"/>
              </a:solidFill>
              <a:latin typeface="Comic Sans MS" charset="0"/>
              <a:ea typeface="Comic Sans MS" charset="0"/>
              <a:cs typeface="Comic Sans MS" charset="0"/>
            </a:endParaRPr>
          </a:p>
        </p:txBody>
      </p:sp>
      <p:sp>
        <p:nvSpPr>
          <p:cNvPr id="60" name="TextBox 59"/>
          <p:cNvSpPr txBox="1"/>
          <p:nvPr/>
        </p:nvSpPr>
        <p:spPr>
          <a:xfrm>
            <a:off x="2286000" y="6324600"/>
            <a:ext cx="19050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.select-columns</a:t>
            </a:r>
            <a:endParaRPr lang="en-US" sz="1600" dirty="0">
              <a:solidFill>
                <a:schemeClr val="bg1"/>
              </a:solidFill>
              <a:latin typeface="Comic Sans MS" charset="0"/>
              <a:ea typeface="Comic Sans MS" charset="0"/>
              <a:cs typeface="Comic Sans MS" charset="0"/>
            </a:endParaRPr>
          </a:p>
        </p:txBody>
      </p:sp>
      <p:sp>
        <p:nvSpPr>
          <p:cNvPr id="61" name="TextBox 60"/>
          <p:cNvSpPr txBox="1"/>
          <p:nvPr/>
        </p:nvSpPr>
        <p:spPr>
          <a:xfrm>
            <a:off x="3733800" y="6324600"/>
            <a:ext cx="4495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[list: “name”, “calories”, “protein/gram”]</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accel="50000" decel="50000" fill="hold" grpId="1" nodeType="withEffect">
                                  <p:stCondLst>
                                    <p:cond delay="0"/>
                                  </p:stCondLst>
                                  <p:childTnLst>
                                    <p:animMotion origin="layout" path="M 0 -0.00231 L 0.00642 0.27477 " pathEditMode="relative" rAng="0" ptsTypes="AA">
                                      <p:cBhvr>
                                        <p:cTn id="44" dur="2000" fill="hold"/>
                                        <p:tgtEl>
                                          <p:spTgt spid="41"/>
                                        </p:tgtEl>
                                        <p:attrNameLst>
                                          <p:attrName>ppt_x</p:attrName>
                                          <p:attrName>ppt_y</p:attrName>
                                        </p:attrNameLst>
                                      </p:cBhvr>
                                      <p:rCtr x="313" y="13843"/>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42" presetClass="path" presetSubtype="0" accel="50000" decel="50000" fill="hold" grpId="1" nodeType="withEffect">
                                  <p:stCondLst>
                                    <p:cond delay="0"/>
                                  </p:stCondLst>
                                  <p:childTnLst>
                                    <p:animMotion origin="layout" path="M 1.11111E-6 -0.00232 L 0.00364 0.45833 " pathEditMode="relative" rAng="0" ptsTypes="AA">
                                      <p:cBhvr>
                                        <p:cTn id="76" dur="2000" fill="hold"/>
                                        <p:tgtEl>
                                          <p:spTgt spid="51"/>
                                        </p:tgtEl>
                                        <p:attrNameLst>
                                          <p:attrName>ppt_x</p:attrName>
                                          <p:attrName>ppt_y</p:attrName>
                                        </p:attrNameLst>
                                      </p:cBhvr>
                                      <p:rCtr x="174" y="23032"/>
                                    </p:animMotion>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43" grpId="0" animBg="1"/>
      <p:bldP spid="44" grpId="0"/>
      <p:bldP spid="45" grpId="0"/>
      <p:bldP spid="46" grpId="0" animBg="1"/>
      <p:bldP spid="48" grpId="0" animBg="1"/>
      <p:bldP spid="49" grpId="0"/>
      <p:bldP spid="50" grpId="0"/>
      <p:bldP spid="51" grpId="0"/>
      <p:bldP spid="51" grpId="1"/>
      <p:bldP spid="52" grpId="0" animBg="1"/>
      <p:bldP spid="53" grpId="0"/>
      <p:bldP spid="54" grpId="0"/>
      <p:bldP spid="8" grpId="0" animBg="1"/>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0" y="1589208"/>
            <a:ext cx="6324600" cy="5268792"/>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a:t>
            </a:r>
            <a:r>
              <a:rPr lang="en-US" dirty="0" smtClean="0"/>
              <a:t>38: </a:t>
            </a:r>
            <a:r>
              <a:rPr lang="en-US" dirty="0">
                <a:latin typeface="Courier New" charset="0"/>
                <a:ea typeface="Courier New" charset="0"/>
                <a:cs typeface="Courier New" charset="0"/>
              </a:rPr>
              <a:t>term length</a:t>
            </a:r>
          </a:p>
        </p:txBody>
      </p:sp>
      <p:pic>
        <p:nvPicPr>
          <p:cNvPr id="5" name="Picture 4"/>
          <p:cNvPicPr>
            <a:picLocks noChangeAspect="1"/>
          </p:cNvPicPr>
          <p:nvPr/>
        </p:nvPicPr>
        <p:blipFill>
          <a:blip r:embed="rId2"/>
          <a:stretch>
            <a:fillRect/>
          </a:stretch>
        </p:blipFill>
        <p:spPr>
          <a:xfrm>
            <a:off x="0" y="1589208"/>
            <a:ext cx="6324600" cy="5268792"/>
          </a:xfrm>
          <a:prstGeom prst="rect">
            <a:avLst/>
          </a:prstGeom>
        </p:spPr>
      </p:pic>
      <p:sp>
        <p:nvSpPr>
          <p:cNvPr id="21" name="TextBox 20"/>
          <p:cNvSpPr txBox="1"/>
          <p:nvPr/>
        </p:nvSpPr>
        <p:spPr>
          <a:xfrm>
            <a:off x="533400" y="1905000"/>
            <a:ext cx="23622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presidents-extended</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457200" y="2480846"/>
            <a:ext cx="21336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presidents</a:t>
            </a:r>
            <a:endParaRPr lang="en-US" sz="1600" dirty="0">
              <a:solidFill>
                <a:schemeClr val="bg1"/>
              </a:solidFill>
              <a:latin typeface="Comic Sans MS" charset="0"/>
              <a:ea typeface="Comic Sans MS" charset="0"/>
              <a:cs typeface="Comic Sans MS" charset="0"/>
            </a:endParaRPr>
          </a:p>
        </p:txBody>
      </p:sp>
      <p:sp>
        <p:nvSpPr>
          <p:cNvPr id="23" name="Oval 22"/>
          <p:cNvSpPr/>
          <p:nvPr/>
        </p:nvSpPr>
        <p:spPr>
          <a:xfrm>
            <a:off x="3657600" y="2492812"/>
            <a:ext cx="1248592"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447800" y="2480846"/>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.build-column</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667000" y="2480846"/>
            <a:ext cx="24384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(“term”,  </a:t>
            </a:r>
            <a:r>
              <a:rPr lang="en-US" sz="1600" b="1" dirty="0" smtClean="0">
                <a:solidFill>
                  <a:schemeClr val="accent1"/>
                </a:solidFill>
                <a:latin typeface="Comic Sans MS" charset="0"/>
                <a:ea typeface="Comic Sans MS" charset="0"/>
                <a:cs typeface="Comic Sans MS" charset="0"/>
              </a:rPr>
              <a:t>years-served</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29" name="Rectangular Callout 28"/>
          <p:cNvSpPr/>
          <p:nvPr/>
        </p:nvSpPr>
        <p:spPr>
          <a:xfrm>
            <a:off x="3124200" y="1143000"/>
            <a:ext cx="6017623" cy="1112520"/>
          </a:xfrm>
          <a:prstGeom prst="wedgeRectCallout">
            <a:avLst>
              <a:gd name="adj1" fmla="val -27777"/>
              <a:gd name="adj2" fmla="val 68123"/>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smtClean="0">
                <a:solidFill>
                  <a:schemeClr val="bg1"/>
                </a:solidFill>
                <a:latin typeface="Courier New" charset="0"/>
                <a:ea typeface="Courier New" charset="0"/>
                <a:cs typeface="Courier New" charset="0"/>
              </a:rPr>
              <a:t>years-served(row</a:t>
            </a:r>
            <a:r>
              <a:rPr lang="en-US" sz="1900" dirty="0">
                <a:solidFill>
                  <a:schemeClr val="bg1"/>
                </a:solidFill>
                <a:latin typeface="Courier New" charset="0"/>
                <a:ea typeface="Courier New" charset="0"/>
                <a:cs typeface="Courier New" charset="0"/>
              </a:rPr>
              <a:t>):</a:t>
            </a: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year-started"] - 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year-ended"]</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40" name="Multiply 39"/>
          <p:cNvSpPr/>
          <p:nvPr/>
        </p:nvSpPr>
        <p:spPr>
          <a:xfrm>
            <a:off x="-1073150" y="2838304"/>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Multiply 40"/>
          <p:cNvSpPr/>
          <p:nvPr/>
        </p:nvSpPr>
        <p:spPr>
          <a:xfrm>
            <a:off x="-1073150" y="4068496"/>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Multiply 41"/>
          <p:cNvSpPr/>
          <p:nvPr/>
        </p:nvSpPr>
        <p:spPr>
          <a:xfrm>
            <a:off x="-1073150" y="5412636"/>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animBg="1"/>
      <p:bldP spid="24" grpId="0"/>
      <p:bldP spid="28" grpId="0"/>
      <p:bldP spid="29" grpId="0" animBg="1"/>
      <p:bldP spid="40" grpId="0" animBg="1"/>
      <p:bldP spid="41" grpId="0" animBg="1"/>
      <p:bldP spid="4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a:t>
            </a:r>
            <a:r>
              <a:rPr lang="en-US" dirty="0" smtClean="0"/>
              <a:t>39: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pic>
        <p:nvPicPr>
          <p:cNvPr id="20" name="Picture 19"/>
          <p:cNvPicPr>
            <a:picLocks noChangeAspect="1"/>
          </p:cNvPicPr>
          <p:nvPr/>
        </p:nvPicPr>
        <p:blipFill>
          <a:blip r:embed="rId2"/>
          <a:stretch>
            <a:fillRect/>
          </a:stretch>
        </p:blipFill>
        <p:spPr>
          <a:xfrm>
            <a:off x="0" y="1589208"/>
            <a:ext cx="6324600" cy="5268792"/>
          </a:xfrm>
          <a:prstGeom prst="rect">
            <a:avLst/>
          </a:prstGeom>
        </p:spPr>
      </p:pic>
      <p:sp>
        <p:nvSpPr>
          <p:cNvPr id="23" name="TextBox 22"/>
          <p:cNvSpPr txBox="1"/>
          <p:nvPr/>
        </p:nvSpPr>
        <p:spPr>
          <a:xfrm>
            <a:off x="533400" y="19050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countries-extended</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546100" y="2480846"/>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28" name="Oval 27"/>
          <p:cNvSpPr/>
          <p:nvPr/>
        </p:nvSpPr>
        <p:spPr>
          <a:xfrm>
            <a:off x="4038600" y="2492812"/>
            <a:ext cx="1799408"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447800" y="2480846"/>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.build-column</a:t>
            </a:r>
            <a:endParaRPr lang="en-US" sz="1600" dirty="0">
              <a:solidFill>
                <a:schemeClr val="bg1"/>
              </a:solidFill>
              <a:latin typeface="Comic Sans MS" charset="0"/>
              <a:ea typeface="Comic Sans MS" charset="0"/>
              <a:cs typeface="Comic Sans MS" charset="0"/>
            </a:endParaRPr>
          </a:p>
        </p:txBody>
      </p:sp>
      <p:sp>
        <p:nvSpPr>
          <p:cNvPr id="30" name="TextBox 29"/>
          <p:cNvSpPr txBox="1"/>
          <p:nvPr/>
        </p:nvSpPr>
        <p:spPr>
          <a:xfrm>
            <a:off x="2667000" y="2480846"/>
            <a:ext cx="3124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(“per-capita”, </a:t>
            </a:r>
            <a:r>
              <a:rPr lang="en-US" sz="1600" b="1" dirty="0" err="1" smtClean="0">
                <a:solidFill>
                  <a:schemeClr val="accent1"/>
                </a:solidFill>
                <a:latin typeface="Comic Sans MS" charset="0"/>
                <a:ea typeface="Comic Sans MS" charset="0"/>
                <a:cs typeface="Comic Sans MS" charset="0"/>
              </a:rPr>
              <a:t>gdp</a:t>
            </a:r>
            <a:r>
              <a:rPr lang="en-US" sz="1600" b="1" dirty="0" smtClean="0">
                <a:solidFill>
                  <a:schemeClr val="accent1"/>
                </a:solidFill>
                <a:latin typeface="Comic Sans MS" charset="0"/>
                <a:ea typeface="Comic Sans MS" charset="0"/>
                <a:cs typeface="Comic Sans MS" charset="0"/>
              </a:rPr>
              <a:t>-per-capita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31" name="Rectangular Callout 30"/>
          <p:cNvSpPr/>
          <p:nvPr/>
        </p:nvSpPr>
        <p:spPr>
          <a:xfrm>
            <a:off x="4593408" y="1143000"/>
            <a:ext cx="4548415" cy="1112520"/>
          </a:xfrm>
          <a:prstGeom prst="wedgeRectCallout">
            <a:avLst>
              <a:gd name="adj1" fmla="val -32325"/>
              <a:gd name="adj2" fmla="val 68123"/>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err="1" smtClean="0">
                <a:solidFill>
                  <a:schemeClr val="bg1"/>
                </a:solidFill>
                <a:latin typeface="Courier New" charset="0"/>
                <a:ea typeface="Courier New" charset="0"/>
                <a:cs typeface="Courier New" charset="0"/>
              </a:rPr>
              <a:t>gdp</a:t>
            </a:r>
            <a:r>
              <a:rPr lang="en-US" sz="1900" dirty="0" smtClean="0">
                <a:solidFill>
                  <a:schemeClr val="bg1"/>
                </a:solidFill>
                <a:latin typeface="Courier New" charset="0"/>
                <a:ea typeface="Courier New" charset="0"/>
                <a:cs typeface="Courier New" charset="0"/>
              </a:rPr>
              <a:t>-per-capita(row):</a:t>
            </a:r>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err="1" smtClean="0">
                <a:solidFill>
                  <a:schemeClr val="bg1"/>
                </a:solidFill>
                <a:latin typeface="Courier New" charset="0"/>
                <a:ea typeface="Courier New" charset="0"/>
                <a:cs typeface="Courier New" charset="0"/>
              </a:rPr>
              <a:t>gdp</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population"]</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32" name="Oval 31"/>
          <p:cNvSpPr/>
          <p:nvPr/>
        </p:nvSpPr>
        <p:spPr>
          <a:xfrm>
            <a:off x="3175000" y="3769308"/>
            <a:ext cx="1016000" cy="34549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438400" y="3769308"/>
            <a:ext cx="14478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.filter</a:t>
            </a:r>
            <a:endParaRPr lang="en-US" sz="1600" dirty="0">
              <a:solidFill>
                <a:schemeClr val="bg1"/>
              </a:solidFill>
              <a:latin typeface="Comic Sans MS" charset="0"/>
              <a:ea typeface="Comic Sans MS" charset="0"/>
              <a:cs typeface="Comic Sans MS" charset="0"/>
            </a:endParaRPr>
          </a:p>
        </p:txBody>
      </p:sp>
      <p:sp>
        <p:nvSpPr>
          <p:cNvPr id="34" name="TextBox 33"/>
          <p:cNvSpPr txBox="1"/>
          <p:nvPr/>
        </p:nvSpPr>
        <p:spPr>
          <a:xfrm>
            <a:off x="3048000" y="3769308"/>
            <a:ext cx="1219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a:t>
            </a:r>
            <a:r>
              <a:rPr lang="en-US" sz="1600" b="1" dirty="0" smtClean="0">
                <a:solidFill>
                  <a:schemeClr val="accent1"/>
                </a:solidFill>
                <a:latin typeface="Comic Sans MS" charset="0"/>
                <a:ea typeface="Comic Sans MS" charset="0"/>
                <a:cs typeface="Comic Sans MS" charset="0"/>
              </a:rPr>
              <a:t>is-</a:t>
            </a:r>
            <a:r>
              <a:rPr lang="en-US" sz="1600" b="1" dirty="0" err="1" smtClean="0">
                <a:solidFill>
                  <a:schemeClr val="accent1"/>
                </a:solidFill>
                <a:latin typeface="Comic Sans MS" charset="0"/>
                <a:ea typeface="Comic Sans MS" charset="0"/>
                <a:cs typeface="Comic Sans MS" charset="0"/>
              </a:rPr>
              <a:t>africa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35" name="TextBox 34"/>
          <p:cNvSpPr txBox="1"/>
          <p:nvPr/>
        </p:nvSpPr>
        <p:spPr>
          <a:xfrm>
            <a:off x="546100" y="319346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countries-filtered</a:t>
            </a:r>
            <a:endParaRPr lang="en-US" sz="1600" dirty="0">
              <a:solidFill>
                <a:schemeClr val="bg1"/>
              </a:solidFill>
              <a:latin typeface="Comic Sans MS" charset="0"/>
              <a:ea typeface="Comic Sans MS" charset="0"/>
              <a:cs typeface="Comic Sans MS" charset="0"/>
            </a:endParaRPr>
          </a:p>
        </p:txBody>
      </p:sp>
      <p:sp>
        <p:nvSpPr>
          <p:cNvPr id="36" name="Rectangular Callout 35"/>
          <p:cNvSpPr/>
          <p:nvPr/>
        </p:nvSpPr>
        <p:spPr>
          <a:xfrm>
            <a:off x="4593407" y="4233254"/>
            <a:ext cx="4548415" cy="1112520"/>
          </a:xfrm>
          <a:prstGeom prst="wedgeRectCallout">
            <a:avLst>
              <a:gd name="adj1" fmla="val -59035"/>
              <a:gd name="adj2" fmla="val -53990"/>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900" dirty="0">
                <a:solidFill>
                  <a:schemeClr val="bg1"/>
                </a:solidFill>
                <a:latin typeface="Courier New" charset="0"/>
                <a:ea typeface="Courier New" charset="0"/>
                <a:cs typeface="Courier New" charset="0"/>
              </a:rPr>
              <a:t>fun </a:t>
            </a:r>
            <a:r>
              <a:rPr lang="en-US" sz="1900" dirty="0" smtClean="0">
                <a:solidFill>
                  <a:schemeClr val="bg1"/>
                </a:solidFill>
                <a:latin typeface="Courier New" charset="0"/>
                <a:ea typeface="Courier New" charset="0"/>
                <a:cs typeface="Courier New" charset="0"/>
              </a:rPr>
              <a:t>is-</a:t>
            </a:r>
            <a:r>
              <a:rPr lang="en-US" sz="1900" dirty="0" err="1" smtClean="0">
                <a:solidFill>
                  <a:schemeClr val="bg1"/>
                </a:solidFill>
                <a:latin typeface="Courier New" charset="0"/>
                <a:ea typeface="Courier New" charset="0"/>
                <a:cs typeface="Courier New" charset="0"/>
              </a:rPr>
              <a:t>africa</a:t>
            </a:r>
            <a:r>
              <a:rPr lang="en-US" sz="1900" dirty="0" smtClean="0">
                <a:solidFill>
                  <a:schemeClr val="bg1"/>
                </a:solidFill>
                <a:latin typeface="Courier New" charset="0"/>
                <a:ea typeface="Courier New" charset="0"/>
                <a:cs typeface="Courier New" charset="0"/>
              </a:rPr>
              <a:t>(row</a:t>
            </a:r>
            <a:r>
              <a:rPr lang="en-US" sz="1900" dirty="0">
                <a:solidFill>
                  <a:schemeClr val="bg1"/>
                </a:solidFill>
                <a:latin typeface="Courier New" charset="0"/>
                <a:ea typeface="Courier New" charset="0"/>
                <a:cs typeface="Courier New" charset="0"/>
              </a:rPr>
              <a:t>):</a:t>
            </a:r>
          </a:p>
          <a:p>
            <a:r>
              <a:rPr lang="en-US" sz="1900" dirty="0">
                <a:solidFill>
                  <a:schemeClr val="bg1"/>
                </a:solidFill>
                <a:latin typeface="Courier New" charset="0"/>
                <a:ea typeface="Courier New" charset="0"/>
                <a:cs typeface="Courier New" charset="0"/>
              </a:rPr>
              <a:t> </a:t>
            </a:r>
            <a:r>
              <a:rPr lang="en-US" sz="1900" b="1" dirty="0" smtClean="0">
                <a:solidFill>
                  <a:schemeClr val="bg1"/>
                </a:solidFill>
                <a:latin typeface="Courier New" charset="0"/>
                <a:ea typeface="Courier New" charset="0"/>
                <a:cs typeface="Courier New" charset="0"/>
              </a:rPr>
              <a:t>row[</a:t>
            </a:r>
            <a:r>
              <a:rPr lang="en-US" sz="1900" b="1" dirty="0">
                <a:solidFill>
                  <a:schemeClr val="bg1"/>
                </a:solidFill>
                <a:latin typeface="Courier New" charset="0"/>
                <a:ea typeface="Courier New" charset="0"/>
                <a:cs typeface="Courier New" charset="0"/>
              </a:rPr>
              <a:t>"</a:t>
            </a:r>
            <a:r>
              <a:rPr lang="en-US" sz="1900" b="1" dirty="0" smtClean="0">
                <a:solidFill>
                  <a:schemeClr val="bg1"/>
                </a:solidFill>
                <a:latin typeface="Courier New" charset="0"/>
                <a:ea typeface="Courier New" charset="0"/>
                <a:cs typeface="Courier New" charset="0"/>
              </a:rPr>
              <a:t>continent"] == “Africa”</a:t>
            </a:r>
          </a:p>
          <a:p>
            <a:r>
              <a:rPr lang="en-US" sz="1900" dirty="0" smtClean="0">
                <a:solidFill>
                  <a:schemeClr val="bg1"/>
                </a:solidFill>
                <a:latin typeface="Courier New" charset="0"/>
                <a:ea typeface="Courier New" charset="0"/>
                <a:cs typeface="Courier New" charset="0"/>
              </a:rPr>
              <a:t>end</a:t>
            </a:r>
            <a:endParaRPr lang="en-US" sz="1900" dirty="0">
              <a:solidFill>
                <a:schemeClr val="bg1"/>
              </a:solidFill>
              <a:latin typeface="Courier New" charset="0"/>
              <a:ea typeface="Courier New" charset="0"/>
              <a:cs typeface="Courier New" charset="0"/>
            </a:endParaRPr>
          </a:p>
        </p:txBody>
      </p:sp>
      <p:sp>
        <p:nvSpPr>
          <p:cNvPr id="37" name="TextBox 36"/>
          <p:cNvSpPr txBox="1"/>
          <p:nvPr/>
        </p:nvSpPr>
        <p:spPr>
          <a:xfrm>
            <a:off x="533400" y="19050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a:t>
            </a:r>
            <a:r>
              <a:rPr lang="en-US" sz="1600" dirty="0" smtClean="0">
                <a:solidFill>
                  <a:schemeClr val="bg1"/>
                </a:solidFill>
                <a:latin typeface="Comic Sans MS" charset="0"/>
                <a:ea typeface="Comic Sans MS" charset="0"/>
                <a:cs typeface="Comic Sans MS" charset="0"/>
              </a:rPr>
              <a:t>ountries-extended</a:t>
            </a:r>
            <a:endParaRPr lang="en-US" sz="1600" dirty="0">
              <a:solidFill>
                <a:schemeClr val="bg1"/>
              </a:solidFill>
              <a:latin typeface="Comic Sans MS" charset="0"/>
              <a:ea typeface="Comic Sans MS" charset="0"/>
              <a:cs typeface="Comic Sans MS" charset="0"/>
            </a:endParaRPr>
          </a:p>
        </p:txBody>
      </p:sp>
      <p:sp>
        <p:nvSpPr>
          <p:cNvPr id="38" name="TextBox 37"/>
          <p:cNvSpPr txBox="1"/>
          <p:nvPr/>
        </p:nvSpPr>
        <p:spPr>
          <a:xfrm>
            <a:off x="533400" y="32004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countries-filtered</a:t>
            </a:r>
            <a:endParaRPr lang="en-US" sz="1600" dirty="0">
              <a:solidFill>
                <a:schemeClr val="bg1"/>
              </a:solidFill>
              <a:latin typeface="Comic Sans MS" charset="0"/>
              <a:ea typeface="Comic Sans MS" charset="0"/>
              <a:cs typeface="Comic Sans MS" charset="0"/>
            </a:endParaRPr>
          </a:p>
        </p:txBody>
      </p:sp>
      <p:sp>
        <p:nvSpPr>
          <p:cNvPr id="42" name="Multiply 41"/>
          <p:cNvSpPr/>
          <p:nvPr/>
        </p:nvSpPr>
        <p:spPr>
          <a:xfrm>
            <a:off x="-1073150" y="4068496"/>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Multiply 42"/>
          <p:cNvSpPr/>
          <p:nvPr/>
        </p:nvSpPr>
        <p:spPr>
          <a:xfrm>
            <a:off x="-1073150" y="5412636"/>
            <a:ext cx="6489700" cy="1564010"/>
          </a:xfrm>
          <a:prstGeom prst="mathMultiply">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accel="50000" decel="50000" fill="hold" grpId="1" nodeType="withEffect">
                                  <p:stCondLst>
                                    <p:cond delay="0"/>
                                  </p:stCondLst>
                                  <p:childTnLst>
                                    <p:animMotion origin="layout" path="M 0 -0.00231 L 0.00208 0.27107 " pathEditMode="relative" rAng="0" ptsTypes="AA">
                                      <p:cBhvr>
                                        <p:cTn id="44" dur="2000" fill="hold"/>
                                        <p:tgtEl>
                                          <p:spTgt spid="23"/>
                                        </p:tgtEl>
                                        <p:attrNameLst>
                                          <p:attrName>ppt_x</p:attrName>
                                          <p:attrName>ppt_y</p:attrName>
                                        </p:attrNameLst>
                                      </p:cBhvr>
                                      <p:rCtr x="104" y="13657"/>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8" grpId="0" animBg="1"/>
      <p:bldP spid="29" grpId="0"/>
      <p:bldP spid="30" grpId="0"/>
      <p:bldP spid="31" grpId="0" animBg="1"/>
      <p:bldP spid="32" grpId="0" animBg="1"/>
      <p:bldP spid="33" grpId="0"/>
      <p:bldP spid="34" grpId="0"/>
      <p:bldP spid="35" grpId="0"/>
      <p:bldP spid="36" grpId="0" animBg="1"/>
      <p:bldP spid="37" grpId="0"/>
      <p:bldP spid="38" grpId="0"/>
      <p:bldP spid="42" grpId="0" animBg="1"/>
      <p:bldP spid="4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33981</TotalTime>
  <Words>4014</Words>
  <Application>Microsoft Macintosh PowerPoint</Application>
  <PresentationFormat>On-screen Show (4:3)</PresentationFormat>
  <Paragraphs>852</Paragraphs>
  <Slides>85</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85</vt:i4>
      </vt:variant>
    </vt:vector>
  </HeadingPairs>
  <TitlesOfParts>
    <vt:vector size="100" baseType="lpstr">
      <vt:lpstr>Arial Unicode MS</vt:lpstr>
      <vt:lpstr>Century Gothic</vt:lpstr>
      <vt:lpstr>Comic Sans MS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get-row</vt:lpstr>
      <vt:lpstr>Writing examples</vt:lpstr>
      <vt:lpstr>Getting columns from a Row</vt:lpstr>
      <vt:lpstr>Definitions in Pyret</vt:lpstr>
      <vt:lpstr>Unit 2</vt:lpstr>
      <vt:lpstr>The animals dataset</vt:lpstr>
      <vt:lpstr>Defining Values</vt:lpstr>
      <vt:lpstr>Defining Functions</vt:lpstr>
      <vt:lpstr>Defining Functions</vt:lpstr>
      <vt:lpstr>Project: Choose Your Dataset!</vt:lpstr>
      <vt:lpstr>Unit 3</vt:lpstr>
      <vt:lpstr>Review and Introduction</vt:lpstr>
      <vt:lpstr>Methods</vt:lpstr>
      <vt:lpstr>More Table Methods</vt:lpstr>
      <vt:lpstr>More Table Methods</vt:lpstr>
      <vt:lpstr>Table Plans</vt:lpstr>
      <vt:lpstr>Table Plan Practice</vt:lpstr>
      <vt:lpstr>Project: Choose Your Dataset!</vt:lpstr>
      <vt:lpstr>Unit 4</vt:lpstr>
      <vt:lpstr>Mean</vt:lpstr>
      <vt:lpstr>Median</vt:lpstr>
      <vt:lpstr>Modes</vt:lpstr>
      <vt:lpstr>Using Measures of Center</vt:lpstr>
      <vt:lpstr>Which measure is “best”?</vt:lpstr>
      <vt:lpstr>Table Plans</vt:lpstr>
      <vt:lpstr>Do Now</vt:lpstr>
      <vt:lpstr>Your dataset</vt:lpstr>
      <vt:lpstr>Unit 5</vt:lpstr>
      <vt:lpstr>Bar and Pie Charts</vt:lpstr>
      <vt:lpstr>PowerPoint Presentation</vt:lpstr>
      <vt:lpstr>PowerPoint Presentation</vt:lpstr>
      <vt:lpstr>Unit 6</vt:lpstr>
      <vt:lpstr>Frequency Bar Charts</vt:lpstr>
      <vt:lpstr>Bins and Spread</vt:lpstr>
      <vt:lpstr>Do Now</vt:lpstr>
      <vt:lpstr>A return to plotting</vt:lpstr>
      <vt:lpstr>PowerPoint Presentation</vt:lpstr>
      <vt:lpstr>PowerPoint Presentation</vt:lpstr>
      <vt:lpstr>PowerPoint Presentation</vt:lpstr>
      <vt:lpstr>PowerPoint Presentation</vt:lpstr>
      <vt:lpstr>PowerPoint Presentation</vt:lpstr>
      <vt:lpstr>Unit 7</vt:lpstr>
      <vt:lpstr>Unit 8</vt:lpstr>
      <vt:lpstr>Page 35: Asian GDPs</vt:lpstr>
      <vt:lpstr>PowerPoint Presentation</vt:lpstr>
      <vt:lpstr>Unit 9</vt:lpstr>
      <vt:lpstr>PowerPoint Presentation</vt:lpstr>
      <vt:lpstr>PowerPoint Presentation</vt:lpstr>
      <vt:lpstr>PowerPoint Presentation</vt:lpstr>
      <vt:lpstr>The build-column method</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702</cp:revision>
  <cp:lastPrinted>2010-06-15T20:49:49Z</cp:lastPrinted>
  <dcterms:created xsi:type="dcterms:W3CDTF">2015-08-09T14:46:48Z</dcterms:created>
  <dcterms:modified xsi:type="dcterms:W3CDTF">2017-11-01T17:57:38Z</dcterms:modified>
  <cp:category/>
</cp:coreProperties>
</file>